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3.xml" ContentType="application/vnd.openxmlformats-officedocument.drawingml.chart+xml"/>
  <Override PartName="/ppt/notesSlides/notesSlide28.xml" ContentType="application/vnd.openxmlformats-officedocument.presentationml.notesSlide+xml"/>
  <Override PartName="/ppt/charts/chart4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32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5.xml" ContentType="application/vnd.openxmlformats-officedocument.drawingml.chart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9" r:id="rId2"/>
    <p:sldMasterId id="2147483676" r:id="rId3"/>
    <p:sldMasterId id="2147483680" r:id="rId4"/>
    <p:sldMasterId id="2147483695" r:id="rId5"/>
    <p:sldMasterId id="2147483703" r:id="rId6"/>
    <p:sldMasterId id="2147483711" r:id="rId7"/>
    <p:sldMasterId id="2147483726" r:id="rId8"/>
    <p:sldMasterId id="2147483743" r:id="rId9"/>
    <p:sldMasterId id="2147483763" r:id="rId10"/>
  </p:sldMasterIdLst>
  <p:notesMasterIdLst>
    <p:notesMasterId r:id="rId110"/>
  </p:notesMasterIdLst>
  <p:handoutMasterIdLst>
    <p:handoutMasterId r:id="rId111"/>
  </p:handoutMasterIdLst>
  <p:sldIdLst>
    <p:sldId id="505" r:id="rId11"/>
    <p:sldId id="511" r:id="rId12"/>
    <p:sldId id="506" r:id="rId13"/>
    <p:sldId id="508" r:id="rId14"/>
    <p:sldId id="509" r:id="rId15"/>
    <p:sldId id="517" r:id="rId16"/>
    <p:sldId id="518" r:id="rId17"/>
    <p:sldId id="446" r:id="rId18"/>
    <p:sldId id="447" r:id="rId19"/>
    <p:sldId id="448" r:id="rId20"/>
    <p:sldId id="449" r:id="rId21"/>
    <p:sldId id="450" r:id="rId22"/>
    <p:sldId id="451" r:id="rId23"/>
    <p:sldId id="452" r:id="rId24"/>
    <p:sldId id="453" r:id="rId25"/>
    <p:sldId id="454" r:id="rId26"/>
    <p:sldId id="455" r:id="rId27"/>
    <p:sldId id="456" r:id="rId28"/>
    <p:sldId id="457" r:id="rId29"/>
    <p:sldId id="458" r:id="rId30"/>
    <p:sldId id="459" r:id="rId31"/>
    <p:sldId id="460" r:id="rId32"/>
    <p:sldId id="461" r:id="rId33"/>
    <p:sldId id="462" r:id="rId34"/>
    <p:sldId id="463" r:id="rId35"/>
    <p:sldId id="464" r:id="rId36"/>
    <p:sldId id="465" r:id="rId37"/>
    <p:sldId id="466" r:id="rId38"/>
    <p:sldId id="467" r:id="rId39"/>
    <p:sldId id="468" r:id="rId40"/>
    <p:sldId id="469" r:id="rId41"/>
    <p:sldId id="470" r:id="rId42"/>
    <p:sldId id="471" r:id="rId43"/>
    <p:sldId id="472" r:id="rId44"/>
    <p:sldId id="473" r:id="rId45"/>
    <p:sldId id="474" r:id="rId46"/>
    <p:sldId id="475" r:id="rId47"/>
    <p:sldId id="476" r:id="rId48"/>
    <p:sldId id="477" r:id="rId49"/>
    <p:sldId id="478" r:id="rId50"/>
    <p:sldId id="512" r:id="rId51"/>
    <p:sldId id="480" r:id="rId52"/>
    <p:sldId id="481" r:id="rId53"/>
    <p:sldId id="482" r:id="rId54"/>
    <p:sldId id="483" r:id="rId55"/>
    <p:sldId id="484" r:id="rId56"/>
    <p:sldId id="485" r:id="rId57"/>
    <p:sldId id="486" r:id="rId58"/>
    <p:sldId id="487" r:id="rId59"/>
    <p:sldId id="488" r:id="rId60"/>
    <p:sldId id="504" r:id="rId61"/>
    <p:sldId id="503" r:id="rId62"/>
    <p:sldId id="492" r:id="rId63"/>
    <p:sldId id="494" r:id="rId64"/>
    <p:sldId id="495" r:id="rId65"/>
    <p:sldId id="496" r:id="rId66"/>
    <p:sldId id="497" r:id="rId67"/>
    <p:sldId id="498" r:id="rId68"/>
    <p:sldId id="499" r:id="rId69"/>
    <p:sldId id="500" r:id="rId70"/>
    <p:sldId id="501" r:id="rId71"/>
    <p:sldId id="409" r:id="rId72"/>
    <p:sldId id="420" r:id="rId73"/>
    <p:sldId id="421" r:id="rId74"/>
    <p:sldId id="422" r:id="rId75"/>
    <p:sldId id="423" r:id="rId76"/>
    <p:sldId id="424" r:id="rId77"/>
    <p:sldId id="425" r:id="rId78"/>
    <p:sldId id="426" r:id="rId79"/>
    <p:sldId id="427" r:id="rId80"/>
    <p:sldId id="428" r:id="rId81"/>
    <p:sldId id="429" r:id="rId82"/>
    <p:sldId id="430" r:id="rId83"/>
    <p:sldId id="431" r:id="rId84"/>
    <p:sldId id="432" r:id="rId85"/>
    <p:sldId id="401" r:id="rId86"/>
    <p:sldId id="406" r:id="rId87"/>
    <p:sldId id="413" r:id="rId88"/>
    <p:sldId id="417" r:id="rId89"/>
    <p:sldId id="415" r:id="rId90"/>
    <p:sldId id="418" r:id="rId91"/>
    <p:sldId id="410" r:id="rId92"/>
    <p:sldId id="325" r:id="rId93"/>
    <p:sldId id="305" r:id="rId94"/>
    <p:sldId id="433" r:id="rId95"/>
    <p:sldId id="434" r:id="rId96"/>
    <p:sldId id="435" r:id="rId97"/>
    <p:sldId id="436" r:id="rId98"/>
    <p:sldId id="437" r:id="rId99"/>
    <p:sldId id="438" r:id="rId100"/>
    <p:sldId id="439" r:id="rId101"/>
    <p:sldId id="440" r:id="rId102"/>
    <p:sldId id="441" r:id="rId103"/>
    <p:sldId id="442" r:id="rId104"/>
    <p:sldId id="443" r:id="rId105"/>
    <p:sldId id="444" r:id="rId106"/>
    <p:sldId id="445" r:id="rId107"/>
    <p:sldId id="515" r:id="rId108"/>
    <p:sldId id="516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69E67"/>
    <a:srgbClr val="43931A"/>
    <a:srgbClr val="69D552"/>
    <a:srgbClr val="00CC99"/>
    <a:srgbClr val="FF6600"/>
    <a:srgbClr val="0000FF"/>
    <a:srgbClr val="006699"/>
    <a:srgbClr val="009900"/>
    <a:srgbClr val="33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1" autoAdjust="0"/>
    <p:restoredTop sz="97052" autoAdjust="0"/>
  </p:normalViewPr>
  <p:slideViewPr>
    <p:cSldViewPr snapToGrid="0">
      <p:cViewPr>
        <p:scale>
          <a:sx n="135" d="100"/>
          <a:sy n="135" d="100"/>
        </p:scale>
        <p:origin x="-312" y="-480"/>
      </p:cViewPr>
      <p:guideLst>
        <p:guide orient="horz" pos="1503"/>
        <p:guide pos="2880"/>
      </p:guideLst>
    </p:cSldViewPr>
  </p:slideViewPr>
  <p:outlineViewPr>
    <p:cViewPr>
      <p:scale>
        <a:sx n="33" d="100"/>
        <a:sy n="33" d="100"/>
      </p:scale>
      <p:origin x="0" y="64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91.xml"/><Relationship Id="rId102" Type="http://schemas.openxmlformats.org/officeDocument/2006/relationships/slide" Target="slides/slide92.xml"/><Relationship Id="rId103" Type="http://schemas.openxmlformats.org/officeDocument/2006/relationships/slide" Target="slides/slide93.xml"/><Relationship Id="rId104" Type="http://schemas.openxmlformats.org/officeDocument/2006/relationships/slide" Target="slides/slide94.xml"/><Relationship Id="rId105" Type="http://schemas.openxmlformats.org/officeDocument/2006/relationships/slide" Target="slides/slide95.xml"/><Relationship Id="rId106" Type="http://schemas.openxmlformats.org/officeDocument/2006/relationships/slide" Target="slides/slide96.xml"/><Relationship Id="rId107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slide" Target="slides/slide98.xml"/><Relationship Id="rId109" Type="http://schemas.openxmlformats.org/officeDocument/2006/relationships/slide" Target="slides/slide99.xml"/><Relationship Id="rId10" Type="http://schemas.openxmlformats.org/officeDocument/2006/relationships/slideMaster" Target="slideMasters/slideMaster10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37" Type="http://schemas.openxmlformats.org/officeDocument/2006/relationships/slide" Target="slides/slide27.xml"/><Relationship Id="rId38" Type="http://schemas.openxmlformats.org/officeDocument/2006/relationships/slide" Target="slides/slide28.xml"/><Relationship Id="rId39" Type="http://schemas.openxmlformats.org/officeDocument/2006/relationships/slide" Target="slides/slide29.xml"/><Relationship Id="rId50" Type="http://schemas.openxmlformats.org/officeDocument/2006/relationships/slide" Target="slides/slide40.xml"/><Relationship Id="rId51" Type="http://schemas.openxmlformats.org/officeDocument/2006/relationships/slide" Target="slides/slide41.xml"/><Relationship Id="rId52" Type="http://schemas.openxmlformats.org/officeDocument/2006/relationships/slide" Target="slides/slide42.xml"/><Relationship Id="rId53" Type="http://schemas.openxmlformats.org/officeDocument/2006/relationships/slide" Target="slides/slide43.xml"/><Relationship Id="rId54" Type="http://schemas.openxmlformats.org/officeDocument/2006/relationships/slide" Target="slides/slide44.xml"/><Relationship Id="rId55" Type="http://schemas.openxmlformats.org/officeDocument/2006/relationships/slide" Target="slides/slide45.xml"/><Relationship Id="rId56" Type="http://schemas.openxmlformats.org/officeDocument/2006/relationships/slide" Target="slides/slide46.xml"/><Relationship Id="rId57" Type="http://schemas.openxmlformats.org/officeDocument/2006/relationships/slide" Target="slides/slide47.xml"/><Relationship Id="rId58" Type="http://schemas.openxmlformats.org/officeDocument/2006/relationships/slide" Target="slides/slide48.xml"/><Relationship Id="rId59" Type="http://schemas.openxmlformats.org/officeDocument/2006/relationships/slide" Target="slides/slide49.xml"/><Relationship Id="rId70" Type="http://schemas.openxmlformats.org/officeDocument/2006/relationships/slide" Target="slides/slide60.xml"/><Relationship Id="rId71" Type="http://schemas.openxmlformats.org/officeDocument/2006/relationships/slide" Target="slides/slide61.xml"/><Relationship Id="rId72" Type="http://schemas.openxmlformats.org/officeDocument/2006/relationships/slide" Target="slides/slide62.xml"/><Relationship Id="rId73" Type="http://schemas.openxmlformats.org/officeDocument/2006/relationships/slide" Target="slides/slide63.xml"/><Relationship Id="rId74" Type="http://schemas.openxmlformats.org/officeDocument/2006/relationships/slide" Target="slides/slide64.xml"/><Relationship Id="rId75" Type="http://schemas.openxmlformats.org/officeDocument/2006/relationships/slide" Target="slides/slide65.xml"/><Relationship Id="rId76" Type="http://schemas.openxmlformats.org/officeDocument/2006/relationships/slide" Target="slides/slide66.xml"/><Relationship Id="rId77" Type="http://schemas.openxmlformats.org/officeDocument/2006/relationships/slide" Target="slides/slide67.xml"/><Relationship Id="rId78" Type="http://schemas.openxmlformats.org/officeDocument/2006/relationships/slide" Target="slides/slide68.xml"/><Relationship Id="rId79" Type="http://schemas.openxmlformats.org/officeDocument/2006/relationships/slide" Target="slides/slide69.xml"/><Relationship Id="rId110" Type="http://schemas.openxmlformats.org/officeDocument/2006/relationships/notesMaster" Target="notesMasters/notesMaster1.xml"/><Relationship Id="rId90" Type="http://schemas.openxmlformats.org/officeDocument/2006/relationships/slide" Target="slides/slide80.xml"/><Relationship Id="rId91" Type="http://schemas.openxmlformats.org/officeDocument/2006/relationships/slide" Target="slides/slide81.xml"/><Relationship Id="rId92" Type="http://schemas.openxmlformats.org/officeDocument/2006/relationships/slide" Target="slides/slide82.xml"/><Relationship Id="rId93" Type="http://schemas.openxmlformats.org/officeDocument/2006/relationships/slide" Target="slides/slide83.xml"/><Relationship Id="rId94" Type="http://schemas.openxmlformats.org/officeDocument/2006/relationships/slide" Target="slides/slide84.xml"/><Relationship Id="rId95" Type="http://schemas.openxmlformats.org/officeDocument/2006/relationships/slide" Target="slides/slide85.xml"/><Relationship Id="rId96" Type="http://schemas.openxmlformats.org/officeDocument/2006/relationships/slide" Target="slides/slide86.xml"/><Relationship Id="rId97" Type="http://schemas.openxmlformats.org/officeDocument/2006/relationships/slide" Target="slides/slide87.xml"/><Relationship Id="rId98" Type="http://schemas.openxmlformats.org/officeDocument/2006/relationships/slide" Target="slides/slide88.xml"/><Relationship Id="rId99" Type="http://schemas.openxmlformats.org/officeDocument/2006/relationships/slide" Target="slides/slide89.xml"/><Relationship Id="rId111" Type="http://schemas.openxmlformats.org/officeDocument/2006/relationships/handoutMaster" Target="handoutMasters/handoutMaster1.xml"/><Relationship Id="rId112" Type="http://schemas.openxmlformats.org/officeDocument/2006/relationships/printerSettings" Target="printerSettings/printerSettings1.bin"/><Relationship Id="rId113" Type="http://schemas.openxmlformats.org/officeDocument/2006/relationships/presProps" Target="presProps.xml"/><Relationship Id="rId114" Type="http://schemas.openxmlformats.org/officeDocument/2006/relationships/viewProps" Target="viewProps.xml"/><Relationship Id="rId115" Type="http://schemas.openxmlformats.org/officeDocument/2006/relationships/theme" Target="theme/theme1.xml"/><Relationship Id="rId116" Type="http://schemas.openxmlformats.org/officeDocument/2006/relationships/tableStyles" Target="tableStyles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60" Type="http://schemas.openxmlformats.org/officeDocument/2006/relationships/slide" Target="slides/slide50.xml"/><Relationship Id="rId61" Type="http://schemas.openxmlformats.org/officeDocument/2006/relationships/slide" Target="slides/slide51.xml"/><Relationship Id="rId62" Type="http://schemas.openxmlformats.org/officeDocument/2006/relationships/slide" Target="slides/slide52.xml"/><Relationship Id="rId63" Type="http://schemas.openxmlformats.org/officeDocument/2006/relationships/slide" Target="slides/slide53.xml"/><Relationship Id="rId64" Type="http://schemas.openxmlformats.org/officeDocument/2006/relationships/slide" Target="slides/slide54.xml"/><Relationship Id="rId65" Type="http://schemas.openxmlformats.org/officeDocument/2006/relationships/slide" Target="slides/slide55.xml"/><Relationship Id="rId66" Type="http://schemas.openxmlformats.org/officeDocument/2006/relationships/slide" Target="slides/slide56.xml"/><Relationship Id="rId67" Type="http://schemas.openxmlformats.org/officeDocument/2006/relationships/slide" Target="slides/slide57.xml"/><Relationship Id="rId68" Type="http://schemas.openxmlformats.org/officeDocument/2006/relationships/slide" Target="slides/slide58.xml"/><Relationship Id="rId69" Type="http://schemas.openxmlformats.org/officeDocument/2006/relationships/slide" Target="slides/slide59.xml"/><Relationship Id="rId100" Type="http://schemas.openxmlformats.org/officeDocument/2006/relationships/slide" Target="slides/slide90.xml"/><Relationship Id="rId80" Type="http://schemas.openxmlformats.org/officeDocument/2006/relationships/slide" Target="slides/slide70.xml"/><Relationship Id="rId81" Type="http://schemas.openxmlformats.org/officeDocument/2006/relationships/slide" Target="slides/slide71.xml"/><Relationship Id="rId82" Type="http://schemas.openxmlformats.org/officeDocument/2006/relationships/slide" Target="slides/slide72.xml"/><Relationship Id="rId83" Type="http://schemas.openxmlformats.org/officeDocument/2006/relationships/slide" Target="slides/slide73.xml"/><Relationship Id="rId84" Type="http://schemas.openxmlformats.org/officeDocument/2006/relationships/slide" Target="slides/slide74.xml"/><Relationship Id="rId85" Type="http://schemas.openxmlformats.org/officeDocument/2006/relationships/slide" Target="slides/slide75.xml"/><Relationship Id="rId86" Type="http://schemas.openxmlformats.org/officeDocument/2006/relationships/slide" Target="slides/slide76.xml"/><Relationship Id="rId87" Type="http://schemas.openxmlformats.org/officeDocument/2006/relationships/slide" Target="slides/slide77.xml"/><Relationship Id="rId88" Type="http://schemas.openxmlformats.org/officeDocument/2006/relationships/slide" Target="slides/slide78.xml"/><Relationship Id="rId89" Type="http://schemas.openxmlformats.org/officeDocument/2006/relationships/slide" Target="slides/slide7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effner\Work\Docs\Results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effner\Work\Docs\Results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gaborb-safe\Documents\papers\sculptor\spreadsheets\benchmark_ba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5692001879967"/>
          <c:y val="0.0471841185194704"/>
          <c:w val="0.875498302966975"/>
          <c:h val="0.796906037339845"/>
        </c:manualLayout>
      </c:layout>
      <c:scatterChart>
        <c:scatterStyle val="lineMarker"/>
        <c:varyColors val="0"/>
        <c:ser>
          <c:idx val="0"/>
          <c:order val="0"/>
          <c:tx>
            <c:strRef>
              <c:f>'TFZ Histograms'!$B$343</c:f>
              <c:strCache>
                <c:ptCount val="1"/>
                <c:pt idx="0">
                  <c:v>solved</c:v>
                </c:pt>
              </c:strCache>
            </c:strRef>
          </c:tx>
          <c:spPr>
            <a:ln w="28575">
              <a:noFill/>
            </a:ln>
          </c:spPr>
          <c:xVal>
            <c:numRef>
              <c:f>'TFZ Histograms'!$A$344:$A$446</c:f>
              <c:numCache>
                <c:formatCode>General</c:formatCode>
                <c:ptCount val="103"/>
                <c:pt idx="0">
                  <c:v>2.5</c:v>
                </c:pt>
                <c:pt idx="1">
                  <c:v>3.0</c:v>
                </c:pt>
                <c:pt idx="2">
                  <c:v>3.5</c:v>
                </c:pt>
                <c:pt idx="3">
                  <c:v>4.0</c:v>
                </c:pt>
                <c:pt idx="4">
                  <c:v>4.5</c:v>
                </c:pt>
                <c:pt idx="5">
                  <c:v>5.0</c:v>
                </c:pt>
                <c:pt idx="6">
                  <c:v>5.5</c:v>
                </c:pt>
                <c:pt idx="7">
                  <c:v>6.0</c:v>
                </c:pt>
                <c:pt idx="8">
                  <c:v>6.5</c:v>
                </c:pt>
                <c:pt idx="9">
                  <c:v>7.0</c:v>
                </c:pt>
                <c:pt idx="10">
                  <c:v>7.5</c:v>
                </c:pt>
                <c:pt idx="11">
                  <c:v>8.0</c:v>
                </c:pt>
                <c:pt idx="12">
                  <c:v>8.5</c:v>
                </c:pt>
                <c:pt idx="13">
                  <c:v>9.0</c:v>
                </c:pt>
                <c:pt idx="14">
                  <c:v>9.5</c:v>
                </c:pt>
                <c:pt idx="15">
                  <c:v>10.0</c:v>
                </c:pt>
                <c:pt idx="16">
                  <c:v>10.5</c:v>
                </c:pt>
                <c:pt idx="17">
                  <c:v>11.0</c:v>
                </c:pt>
                <c:pt idx="18">
                  <c:v>11.5</c:v>
                </c:pt>
                <c:pt idx="19">
                  <c:v>12.0</c:v>
                </c:pt>
                <c:pt idx="20">
                  <c:v>12.5</c:v>
                </c:pt>
                <c:pt idx="21">
                  <c:v>13.0</c:v>
                </c:pt>
                <c:pt idx="22">
                  <c:v>13.5</c:v>
                </c:pt>
                <c:pt idx="23">
                  <c:v>14.0</c:v>
                </c:pt>
                <c:pt idx="24">
                  <c:v>14.5</c:v>
                </c:pt>
                <c:pt idx="25">
                  <c:v>15.0</c:v>
                </c:pt>
                <c:pt idx="26">
                  <c:v>15.5</c:v>
                </c:pt>
                <c:pt idx="27">
                  <c:v>16.0</c:v>
                </c:pt>
                <c:pt idx="28">
                  <c:v>16.5</c:v>
                </c:pt>
                <c:pt idx="29">
                  <c:v>17.0</c:v>
                </c:pt>
                <c:pt idx="30">
                  <c:v>17.5</c:v>
                </c:pt>
                <c:pt idx="31">
                  <c:v>18.0</c:v>
                </c:pt>
                <c:pt idx="32">
                  <c:v>18.5</c:v>
                </c:pt>
                <c:pt idx="33">
                  <c:v>19.0</c:v>
                </c:pt>
                <c:pt idx="34">
                  <c:v>19.5</c:v>
                </c:pt>
                <c:pt idx="35">
                  <c:v>20.0</c:v>
                </c:pt>
                <c:pt idx="36">
                  <c:v>20.5</c:v>
                </c:pt>
                <c:pt idx="37">
                  <c:v>21.0</c:v>
                </c:pt>
                <c:pt idx="38">
                  <c:v>21.5</c:v>
                </c:pt>
                <c:pt idx="39">
                  <c:v>22.0</c:v>
                </c:pt>
                <c:pt idx="40">
                  <c:v>22.5</c:v>
                </c:pt>
                <c:pt idx="41">
                  <c:v>23.0</c:v>
                </c:pt>
                <c:pt idx="42">
                  <c:v>23.5</c:v>
                </c:pt>
                <c:pt idx="43">
                  <c:v>24.0</c:v>
                </c:pt>
                <c:pt idx="44">
                  <c:v>24.5</c:v>
                </c:pt>
                <c:pt idx="45">
                  <c:v>25.0</c:v>
                </c:pt>
                <c:pt idx="46">
                  <c:v>25.5</c:v>
                </c:pt>
                <c:pt idx="47">
                  <c:v>26.0</c:v>
                </c:pt>
                <c:pt idx="48">
                  <c:v>26.5</c:v>
                </c:pt>
                <c:pt idx="49">
                  <c:v>27.0</c:v>
                </c:pt>
                <c:pt idx="50">
                  <c:v>27.5</c:v>
                </c:pt>
                <c:pt idx="51">
                  <c:v>28.0</c:v>
                </c:pt>
                <c:pt idx="52">
                  <c:v>28.5</c:v>
                </c:pt>
                <c:pt idx="53">
                  <c:v>29.0</c:v>
                </c:pt>
                <c:pt idx="54">
                  <c:v>29.5</c:v>
                </c:pt>
                <c:pt idx="55">
                  <c:v>30.0</c:v>
                </c:pt>
                <c:pt idx="56">
                  <c:v>30.5</c:v>
                </c:pt>
                <c:pt idx="57">
                  <c:v>31.0</c:v>
                </c:pt>
                <c:pt idx="58">
                  <c:v>31.5</c:v>
                </c:pt>
                <c:pt idx="59">
                  <c:v>32.0</c:v>
                </c:pt>
                <c:pt idx="60">
                  <c:v>32.5</c:v>
                </c:pt>
                <c:pt idx="61">
                  <c:v>33.0</c:v>
                </c:pt>
                <c:pt idx="62">
                  <c:v>33.5</c:v>
                </c:pt>
                <c:pt idx="63">
                  <c:v>34.0</c:v>
                </c:pt>
                <c:pt idx="64">
                  <c:v>34.5</c:v>
                </c:pt>
                <c:pt idx="65">
                  <c:v>35.0</c:v>
                </c:pt>
                <c:pt idx="66">
                  <c:v>35.5</c:v>
                </c:pt>
                <c:pt idx="67">
                  <c:v>36.0</c:v>
                </c:pt>
                <c:pt idx="68">
                  <c:v>36.5</c:v>
                </c:pt>
                <c:pt idx="69">
                  <c:v>37.0</c:v>
                </c:pt>
                <c:pt idx="70">
                  <c:v>37.5</c:v>
                </c:pt>
                <c:pt idx="71">
                  <c:v>38.0</c:v>
                </c:pt>
                <c:pt idx="72">
                  <c:v>38.5</c:v>
                </c:pt>
                <c:pt idx="73">
                  <c:v>39.0</c:v>
                </c:pt>
                <c:pt idx="74">
                  <c:v>39.5</c:v>
                </c:pt>
                <c:pt idx="75">
                  <c:v>40.0</c:v>
                </c:pt>
                <c:pt idx="76">
                  <c:v>40.5</c:v>
                </c:pt>
                <c:pt idx="77">
                  <c:v>41.0</c:v>
                </c:pt>
                <c:pt idx="78">
                  <c:v>41.5</c:v>
                </c:pt>
                <c:pt idx="79">
                  <c:v>42.0</c:v>
                </c:pt>
                <c:pt idx="80">
                  <c:v>42.5</c:v>
                </c:pt>
                <c:pt idx="81">
                  <c:v>43.0</c:v>
                </c:pt>
                <c:pt idx="82">
                  <c:v>43.5</c:v>
                </c:pt>
                <c:pt idx="83">
                  <c:v>44.0</c:v>
                </c:pt>
                <c:pt idx="84">
                  <c:v>44.5</c:v>
                </c:pt>
                <c:pt idx="85">
                  <c:v>45.0</c:v>
                </c:pt>
                <c:pt idx="86">
                  <c:v>45.5</c:v>
                </c:pt>
                <c:pt idx="87">
                  <c:v>46.0</c:v>
                </c:pt>
                <c:pt idx="88">
                  <c:v>46.5</c:v>
                </c:pt>
                <c:pt idx="89">
                  <c:v>48.0</c:v>
                </c:pt>
                <c:pt idx="90">
                  <c:v>49.0</c:v>
                </c:pt>
                <c:pt idx="91">
                  <c:v>49.5</c:v>
                </c:pt>
                <c:pt idx="92">
                  <c:v>50.0</c:v>
                </c:pt>
                <c:pt idx="93">
                  <c:v>50.5</c:v>
                </c:pt>
                <c:pt idx="94">
                  <c:v>51.5</c:v>
                </c:pt>
                <c:pt idx="95">
                  <c:v>52.5</c:v>
                </c:pt>
                <c:pt idx="96">
                  <c:v>53.0</c:v>
                </c:pt>
                <c:pt idx="97">
                  <c:v>53.5</c:v>
                </c:pt>
                <c:pt idx="98">
                  <c:v>54.0</c:v>
                </c:pt>
                <c:pt idx="99">
                  <c:v>54.5</c:v>
                </c:pt>
                <c:pt idx="100">
                  <c:v>56.0</c:v>
                </c:pt>
                <c:pt idx="101">
                  <c:v>56.5</c:v>
                </c:pt>
                <c:pt idx="102">
                  <c:v>57.5</c:v>
                </c:pt>
              </c:numCache>
            </c:numRef>
          </c:xVal>
          <c:yVal>
            <c:numRef>
              <c:f>'TFZ Histograms'!$B$344:$B$446</c:f>
              <c:numCache>
                <c:formatCode>General</c:formatCode>
                <c:ptCount val="103"/>
                <c:pt idx="0">
                  <c:v>3.0</c:v>
                </c:pt>
                <c:pt idx="1">
                  <c:v>25.0</c:v>
                </c:pt>
                <c:pt idx="2">
                  <c:v>50.0</c:v>
                </c:pt>
                <c:pt idx="3">
                  <c:v>131.0</c:v>
                </c:pt>
                <c:pt idx="4">
                  <c:v>240.0</c:v>
                </c:pt>
                <c:pt idx="5">
                  <c:v>290.0</c:v>
                </c:pt>
                <c:pt idx="6">
                  <c:v>269.0</c:v>
                </c:pt>
                <c:pt idx="7">
                  <c:v>296.0</c:v>
                </c:pt>
                <c:pt idx="8">
                  <c:v>311.0</c:v>
                </c:pt>
                <c:pt idx="9">
                  <c:v>308.0</c:v>
                </c:pt>
                <c:pt idx="10">
                  <c:v>359.0</c:v>
                </c:pt>
                <c:pt idx="11">
                  <c:v>311.0</c:v>
                </c:pt>
                <c:pt idx="12">
                  <c:v>331.0</c:v>
                </c:pt>
                <c:pt idx="13">
                  <c:v>335.0</c:v>
                </c:pt>
                <c:pt idx="14">
                  <c:v>289.0</c:v>
                </c:pt>
                <c:pt idx="15">
                  <c:v>302.0</c:v>
                </c:pt>
                <c:pt idx="16">
                  <c:v>286.0</c:v>
                </c:pt>
                <c:pt idx="17">
                  <c:v>290.0</c:v>
                </c:pt>
                <c:pt idx="18">
                  <c:v>269.0</c:v>
                </c:pt>
                <c:pt idx="19">
                  <c:v>254.0</c:v>
                </c:pt>
                <c:pt idx="20">
                  <c:v>292.0</c:v>
                </c:pt>
                <c:pt idx="21">
                  <c:v>255.0</c:v>
                </c:pt>
                <c:pt idx="22">
                  <c:v>219.0</c:v>
                </c:pt>
                <c:pt idx="23">
                  <c:v>232.0</c:v>
                </c:pt>
                <c:pt idx="24">
                  <c:v>202.0</c:v>
                </c:pt>
                <c:pt idx="25">
                  <c:v>190.0</c:v>
                </c:pt>
                <c:pt idx="26">
                  <c:v>174.0</c:v>
                </c:pt>
                <c:pt idx="27">
                  <c:v>176.0</c:v>
                </c:pt>
                <c:pt idx="28">
                  <c:v>168.0</c:v>
                </c:pt>
                <c:pt idx="29">
                  <c:v>153.0</c:v>
                </c:pt>
                <c:pt idx="30">
                  <c:v>129.0</c:v>
                </c:pt>
                <c:pt idx="31">
                  <c:v>113.0</c:v>
                </c:pt>
                <c:pt idx="32">
                  <c:v>120.0</c:v>
                </c:pt>
                <c:pt idx="33">
                  <c:v>99.0</c:v>
                </c:pt>
                <c:pt idx="34">
                  <c:v>108.0</c:v>
                </c:pt>
                <c:pt idx="35">
                  <c:v>98.0</c:v>
                </c:pt>
                <c:pt idx="36">
                  <c:v>93.0</c:v>
                </c:pt>
                <c:pt idx="37">
                  <c:v>86.0</c:v>
                </c:pt>
                <c:pt idx="38">
                  <c:v>77.0</c:v>
                </c:pt>
                <c:pt idx="39">
                  <c:v>78.0</c:v>
                </c:pt>
                <c:pt idx="40">
                  <c:v>56.0</c:v>
                </c:pt>
                <c:pt idx="41">
                  <c:v>69.0</c:v>
                </c:pt>
                <c:pt idx="42">
                  <c:v>60.0</c:v>
                </c:pt>
                <c:pt idx="43">
                  <c:v>48.0</c:v>
                </c:pt>
                <c:pt idx="44">
                  <c:v>47.0</c:v>
                </c:pt>
                <c:pt idx="45">
                  <c:v>42.0</c:v>
                </c:pt>
                <c:pt idx="46">
                  <c:v>39.0</c:v>
                </c:pt>
                <c:pt idx="47">
                  <c:v>32.0</c:v>
                </c:pt>
                <c:pt idx="48">
                  <c:v>33.0</c:v>
                </c:pt>
                <c:pt idx="49">
                  <c:v>35.0</c:v>
                </c:pt>
                <c:pt idx="50">
                  <c:v>32.0</c:v>
                </c:pt>
                <c:pt idx="51">
                  <c:v>24.0</c:v>
                </c:pt>
                <c:pt idx="52">
                  <c:v>13.0</c:v>
                </c:pt>
                <c:pt idx="53">
                  <c:v>21.0</c:v>
                </c:pt>
                <c:pt idx="54">
                  <c:v>22.0</c:v>
                </c:pt>
                <c:pt idx="55">
                  <c:v>14.0</c:v>
                </c:pt>
                <c:pt idx="56">
                  <c:v>20.0</c:v>
                </c:pt>
                <c:pt idx="57">
                  <c:v>16.0</c:v>
                </c:pt>
                <c:pt idx="58">
                  <c:v>16.0</c:v>
                </c:pt>
                <c:pt idx="59">
                  <c:v>17.0</c:v>
                </c:pt>
                <c:pt idx="60">
                  <c:v>14.0</c:v>
                </c:pt>
                <c:pt idx="61">
                  <c:v>18.0</c:v>
                </c:pt>
                <c:pt idx="62">
                  <c:v>16.0</c:v>
                </c:pt>
                <c:pt idx="63">
                  <c:v>16.0</c:v>
                </c:pt>
                <c:pt idx="64">
                  <c:v>12.0</c:v>
                </c:pt>
                <c:pt idx="65">
                  <c:v>8.0</c:v>
                </c:pt>
                <c:pt idx="66">
                  <c:v>10.0</c:v>
                </c:pt>
                <c:pt idx="67">
                  <c:v>8.0</c:v>
                </c:pt>
                <c:pt idx="68">
                  <c:v>9.0</c:v>
                </c:pt>
                <c:pt idx="69">
                  <c:v>4.0</c:v>
                </c:pt>
                <c:pt idx="70">
                  <c:v>6.0</c:v>
                </c:pt>
                <c:pt idx="71">
                  <c:v>7.0</c:v>
                </c:pt>
                <c:pt idx="72">
                  <c:v>7.0</c:v>
                </c:pt>
                <c:pt idx="73">
                  <c:v>13.0</c:v>
                </c:pt>
                <c:pt idx="74">
                  <c:v>3.0</c:v>
                </c:pt>
                <c:pt idx="75">
                  <c:v>9.0</c:v>
                </c:pt>
                <c:pt idx="76">
                  <c:v>4.0</c:v>
                </c:pt>
                <c:pt idx="77">
                  <c:v>3.0</c:v>
                </c:pt>
                <c:pt idx="78">
                  <c:v>2.0</c:v>
                </c:pt>
                <c:pt idx="79">
                  <c:v>5.0</c:v>
                </c:pt>
                <c:pt idx="80">
                  <c:v>2.0</c:v>
                </c:pt>
                <c:pt idx="81">
                  <c:v>2.0</c:v>
                </c:pt>
                <c:pt idx="82">
                  <c:v>3.0</c:v>
                </c:pt>
                <c:pt idx="83">
                  <c:v>2.0</c:v>
                </c:pt>
                <c:pt idx="84">
                  <c:v>3.0</c:v>
                </c:pt>
                <c:pt idx="85">
                  <c:v>4.0</c:v>
                </c:pt>
                <c:pt idx="86">
                  <c:v>5.0</c:v>
                </c:pt>
                <c:pt idx="87">
                  <c:v>3.0</c:v>
                </c:pt>
                <c:pt idx="88">
                  <c:v>1.0</c:v>
                </c:pt>
                <c:pt idx="89">
                  <c:v>3.0</c:v>
                </c:pt>
                <c:pt idx="90">
                  <c:v>1.0</c:v>
                </c:pt>
                <c:pt idx="91">
                  <c:v>1.0</c:v>
                </c:pt>
                <c:pt idx="92">
                  <c:v>1.0</c:v>
                </c:pt>
                <c:pt idx="93">
                  <c:v>2.0</c:v>
                </c:pt>
                <c:pt idx="94">
                  <c:v>1.0</c:v>
                </c:pt>
                <c:pt idx="95">
                  <c:v>1.0</c:v>
                </c:pt>
                <c:pt idx="96">
                  <c:v>2.0</c:v>
                </c:pt>
                <c:pt idx="97">
                  <c:v>2.0</c:v>
                </c:pt>
                <c:pt idx="98">
                  <c:v>1.0</c:v>
                </c:pt>
                <c:pt idx="99">
                  <c:v>3.0</c:v>
                </c:pt>
                <c:pt idx="100">
                  <c:v>1.0</c:v>
                </c:pt>
                <c:pt idx="101">
                  <c:v>1.0</c:v>
                </c:pt>
                <c:pt idx="102">
                  <c:v>1.0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'TFZ Histograms'!$C$343</c:f>
              <c:strCache>
                <c:ptCount val="1"/>
                <c:pt idx="0">
                  <c:v>unsolved</c:v>
                </c:pt>
              </c:strCache>
            </c:strRef>
          </c:tx>
          <c:spPr>
            <a:ln w="28575">
              <a:noFill/>
            </a:ln>
          </c:spPr>
          <c:xVal>
            <c:numRef>
              <c:f>'TFZ Histograms'!$A$344:$A$446</c:f>
              <c:numCache>
                <c:formatCode>General</c:formatCode>
                <c:ptCount val="103"/>
                <c:pt idx="0">
                  <c:v>2.5</c:v>
                </c:pt>
                <c:pt idx="1">
                  <c:v>3.0</c:v>
                </c:pt>
                <c:pt idx="2">
                  <c:v>3.5</c:v>
                </c:pt>
                <c:pt idx="3">
                  <c:v>4.0</c:v>
                </c:pt>
                <c:pt idx="4">
                  <c:v>4.5</c:v>
                </c:pt>
                <c:pt idx="5">
                  <c:v>5.0</c:v>
                </c:pt>
                <c:pt idx="6">
                  <c:v>5.5</c:v>
                </c:pt>
                <c:pt idx="7">
                  <c:v>6.0</c:v>
                </c:pt>
                <c:pt idx="8">
                  <c:v>6.5</c:v>
                </c:pt>
                <c:pt idx="9">
                  <c:v>7.0</c:v>
                </c:pt>
                <c:pt idx="10">
                  <c:v>7.5</c:v>
                </c:pt>
                <c:pt idx="11">
                  <c:v>8.0</c:v>
                </c:pt>
                <c:pt idx="12">
                  <c:v>8.5</c:v>
                </c:pt>
                <c:pt idx="13">
                  <c:v>9.0</c:v>
                </c:pt>
                <c:pt idx="14">
                  <c:v>9.5</c:v>
                </c:pt>
                <c:pt idx="15">
                  <c:v>10.0</c:v>
                </c:pt>
                <c:pt idx="16">
                  <c:v>10.5</c:v>
                </c:pt>
                <c:pt idx="17">
                  <c:v>11.0</c:v>
                </c:pt>
                <c:pt idx="18">
                  <c:v>11.5</c:v>
                </c:pt>
                <c:pt idx="19">
                  <c:v>12.0</c:v>
                </c:pt>
                <c:pt idx="20">
                  <c:v>12.5</c:v>
                </c:pt>
                <c:pt idx="21">
                  <c:v>13.0</c:v>
                </c:pt>
                <c:pt idx="22">
                  <c:v>13.5</c:v>
                </c:pt>
                <c:pt idx="23">
                  <c:v>14.0</c:v>
                </c:pt>
                <c:pt idx="24">
                  <c:v>14.5</c:v>
                </c:pt>
                <c:pt idx="25">
                  <c:v>15.0</c:v>
                </c:pt>
                <c:pt idx="26">
                  <c:v>15.5</c:v>
                </c:pt>
                <c:pt idx="27">
                  <c:v>16.0</c:v>
                </c:pt>
                <c:pt idx="28">
                  <c:v>16.5</c:v>
                </c:pt>
                <c:pt idx="29">
                  <c:v>17.0</c:v>
                </c:pt>
                <c:pt idx="30">
                  <c:v>17.5</c:v>
                </c:pt>
                <c:pt idx="31">
                  <c:v>18.0</c:v>
                </c:pt>
                <c:pt idx="32">
                  <c:v>18.5</c:v>
                </c:pt>
                <c:pt idx="33">
                  <c:v>19.0</c:v>
                </c:pt>
                <c:pt idx="34">
                  <c:v>19.5</c:v>
                </c:pt>
                <c:pt idx="35">
                  <c:v>20.0</c:v>
                </c:pt>
                <c:pt idx="36">
                  <c:v>20.5</c:v>
                </c:pt>
                <c:pt idx="37">
                  <c:v>21.0</c:v>
                </c:pt>
                <c:pt idx="38">
                  <c:v>21.5</c:v>
                </c:pt>
                <c:pt idx="39">
                  <c:v>22.0</c:v>
                </c:pt>
                <c:pt idx="40">
                  <c:v>22.5</c:v>
                </c:pt>
                <c:pt idx="41">
                  <c:v>23.0</c:v>
                </c:pt>
                <c:pt idx="42">
                  <c:v>23.5</c:v>
                </c:pt>
                <c:pt idx="43">
                  <c:v>24.0</c:v>
                </c:pt>
                <c:pt idx="44">
                  <c:v>24.5</c:v>
                </c:pt>
                <c:pt idx="45">
                  <c:v>25.0</c:v>
                </c:pt>
                <c:pt idx="46">
                  <c:v>25.5</c:v>
                </c:pt>
                <c:pt idx="47">
                  <c:v>26.0</c:v>
                </c:pt>
                <c:pt idx="48">
                  <c:v>26.5</c:v>
                </c:pt>
                <c:pt idx="49">
                  <c:v>27.0</c:v>
                </c:pt>
                <c:pt idx="50">
                  <c:v>27.5</c:v>
                </c:pt>
                <c:pt idx="51">
                  <c:v>28.0</c:v>
                </c:pt>
                <c:pt idx="52">
                  <c:v>28.5</c:v>
                </c:pt>
                <c:pt idx="53">
                  <c:v>29.0</c:v>
                </c:pt>
                <c:pt idx="54">
                  <c:v>29.5</c:v>
                </c:pt>
                <c:pt idx="55">
                  <c:v>30.0</c:v>
                </c:pt>
                <c:pt idx="56">
                  <c:v>30.5</c:v>
                </c:pt>
                <c:pt idx="57">
                  <c:v>31.0</c:v>
                </c:pt>
                <c:pt idx="58">
                  <c:v>31.5</c:v>
                </c:pt>
                <c:pt idx="59">
                  <c:v>32.0</c:v>
                </c:pt>
                <c:pt idx="60">
                  <c:v>32.5</c:v>
                </c:pt>
                <c:pt idx="61">
                  <c:v>33.0</c:v>
                </c:pt>
                <c:pt idx="62">
                  <c:v>33.5</c:v>
                </c:pt>
                <c:pt idx="63">
                  <c:v>34.0</c:v>
                </c:pt>
                <c:pt idx="64">
                  <c:v>34.5</c:v>
                </c:pt>
                <c:pt idx="65">
                  <c:v>35.0</c:v>
                </c:pt>
                <c:pt idx="66">
                  <c:v>35.5</c:v>
                </c:pt>
                <c:pt idx="67">
                  <c:v>36.0</c:v>
                </c:pt>
                <c:pt idx="68">
                  <c:v>36.5</c:v>
                </c:pt>
                <c:pt idx="69">
                  <c:v>37.0</c:v>
                </c:pt>
                <c:pt idx="70">
                  <c:v>37.5</c:v>
                </c:pt>
                <c:pt idx="71">
                  <c:v>38.0</c:v>
                </c:pt>
                <c:pt idx="72">
                  <c:v>38.5</c:v>
                </c:pt>
                <c:pt idx="73">
                  <c:v>39.0</c:v>
                </c:pt>
                <c:pt idx="74">
                  <c:v>39.5</c:v>
                </c:pt>
                <c:pt idx="75">
                  <c:v>40.0</c:v>
                </c:pt>
                <c:pt idx="76">
                  <c:v>40.5</c:v>
                </c:pt>
                <c:pt idx="77">
                  <c:v>41.0</c:v>
                </c:pt>
                <c:pt idx="78">
                  <c:v>41.5</c:v>
                </c:pt>
                <c:pt idx="79">
                  <c:v>42.0</c:v>
                </c:pt>
                <c:pt idx="80">
                  <c:v>42.5</c:v>
                </c:pt>
                <c:pt idx="81">
                  <c:v>43.0</c:v>
                </c:pt>
                <c:pt idx="82">
                  <c:v>43.5</c:v>
                </c:pt>
                <c:pt idx="83">
                  <c:v>44.0</c:v>
                </c:pt>
                <c:pt idx="84">
                  <c:v>44.5</c:v>
                </c:pt>
                <c:pt idx="85">
                  <c:v>45.0</c:v>
                </c:pt>
                <c:pt idx="86">
                  <c:v>45.5</c:v>
                </c:pt>
                <c:pt idx="87">
                  <c:v>46.0</c:v>
                </c:pt>
                <c:pt idx="88">
                  <c:v>46.5</c:v>
                </c:pt>
                <c:pt idx="89">
                  <c:v>48.0</c:v>
                </c:pt>
                <c:pt idx="90">
                  <c:v>49.0</c:v>
                </c:pt>
                <c:pt idx="91">
                  <c:v>49.5</c:v>
                </c:pt>
                <c:pt idx="92">
                  <c:v>50.0</c:v>
                </c:pt>
                <c:pt idx="93">
                  <c:v>50.5</c:v>
                </c:pt>
                <c:pt idx="94">
                  <c:v>51.5</c:v>
                </c:pt>
                <c:pt idx="95">
                  <c:v>52.5</c:v>
                </c:pt>
                <c:pt idx="96">
                  <c:v>53.0</c:v>
                </c:pt>
                <c:pt idx="97">
                  <c:v>53.5</c:v>
                </c:pt>
                <c:pt idx="98">
                  <c:v>54.0</c:v>
                </c:pt>
                <c:pt idx="99">
                  <c:v>54.5</c:v>
                </c:pt>
                <c:pt idx="100">
                  <c:v>56.0</c:v>
                </c:pt>
                <c:pt idx="101">
                  <c:v>56.5</c:v>
                </c:pt>
                <c:pt idx="102">
                  <c:v>57.5</c:v>
                </c:pt>
              </c:numCache>
            </c:numRef>
          </c:xVal>
          <c:yVal>
            <c:numRef>
              <c:f>'TFZ Histograms'!$C$344:$C$446</c:f>
              <c:numCache>
                <c:formatCode>General</c:formatCode>
                <c:ptCount val="103"/>
                <c:pt idx="0">
                  <c:v>49.0</c:v>
                </c:pt>
                <c:pt idx="1">
                  <c:v>301.0</c:v>
                </c:pt>
                <c:pt idx="2">
                  <c:v>830.0</c:v>
                </c:pt>
                <c:pt idx="3">
                  <c:v>1788.0</c:v>
                </c:pt>
                <c:pt idx="4">
                  <c:v>2390.0</c:v>
                </c:pt>
                <c:pt idx="5">
                  <c:v>1997.0</c:v>
                </c:pt>
                <c:pt idx="6">
                  <c:v>1061.0</c:v>
                </c:pt>
                <c:pt idx="7">
                  <c:v>463.0</c:v>
                </c:pt>
                <c:pt idx="8">
                  <c:v>120.0</c:v>
                </c:pt>
                <c:pt idx="9">
                  <c:v>43.0</c:v>
                </c:pt>
                <c:pt idx="10">
                  <c:v>5.0</c:v>
                </c:pt>
                <c:pt idx="11">
                  <c:v>2.0</c:v>
                </c:pt>
                <c:pt idx="12">
                  <c:v>1.0</c:v>
                </c:pt>
                <c:pt idx="13">
                  <c:v>1.0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1062232"/>
        <c:axId val="521072648"/>
      </c:scatterChart>
      <c:valAx>
        <c:axId val="521062232"/>
        <c:scaling>
          <c:orientation val="minMax"/>
          <c:max val="6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TFZ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1072648"/>
        <c:crosses val="autoZero"/>
        <c:crossBetween val="midCat"/>
      </c:valAx>
      <c:valAx>
        <c:axId val="521072648"/>
        <c:scaling>
          <c:orientation val="minMax"/>
          <c:max val="25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count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210622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9768873919844"/>
          <c:y val="0.0491628116784726"/>
          <c:w val="0.139836997103186"/>
          <c:h val="0.153699583982524"/>
        </c:manualLayout>
      </c:layout>
      <c:overlay val="1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8119931118764"/>
          <c:y val="0.0575924570472564"/>
          <c:w val="0.858225522834628"/>
          <c:h val="0.799855163151807"/>
        </c:manualLayout>
      </c:layout>
      <c:scatterChart>
        <c:scatterStyle val="lineMarker"/>
        <c:varyColors val="0"/>
        <c:ser>
          <c:idx val="0"/>
          <c:order val="0"/>
          <c:tx>
            <c:strRef>
              <c:f>'TFZ Histograms'!$B$119</c:f>
              <c:strCache>
                <c:ptCount val="1"/>
                <c:pt idx="0">
                  <c:v>solved</c:v>
                </c:pt>
              </c:strCache>
            </c:strRef>
          </c:tx>
          <c:spPr>
            <a:ln w="28575">
              <a:noFill/>
            </a:ln>
          </c:spPr>
          <c:xVal>
            <c:numRef>
              <c:f>'TFZ Histograms'!$A$120:$A$133</c:f>
              <c:numCache>
                <c:formatCode>General</c:formatCode>
                <c:ptCount val="14"/>
                <c:pt idx="0">
                  <c:v>2.5</c:v>
                </c:pt>
                <c:pt idx="1">
                  <c:v>3.0</c:v>
                </c:pt>
                <c:pt idx="2">
                  <c:v>3.5</c:v>
                </c:pt>
                <c:pt idx="3">
                  <c:v>4.0</c:v>
                </c:pt>
                <c:pt idx="4">
                  <c:v>4.5</c:v>
                </c:pt>
                <c:pt idx="5">
                  <c:v>5.0</c:v>
                </c:pt>
                <c:pt idx="6">
                  <c:v>5.5</c:v>
                </c:pt>
                <c:pt idx="7">
                  <c:v>6.0</c:v>
                </c:pt>
                <c:pt idx="8">
                  <c:v>6.5</c:v>
                </c:pt>
                <c:pt idx="9">
                  <c:v>7.0</c:v>
                </c:pt>
                <c:pt idx="10">
                  <c:v>7.5</c:v>
                </c:pt>
                <c:pt idx="11">
                  <c:v>8.0</c:v>
                </c:pt>
                <c:pt idx="12">
                  <c:v>8.5</c:v>
                </c:pt>
                <c:pt idx="13">
                  <c:v>9.0</c:v>
                </c:pt>
              </c:numCache>
            </c:numRef>
          </c:xVal>
          <c:yVal>
            <c:numRef>
              <c:f>'TFZ Histograms'!$B$120:$B$133</c:f>
              <c:numCache>
                <c:formatCode>General</c:formatCode>
                <c:ptCount val="14"/>
                <c:pt idx="0">
                  <c:v>3.0</c:v>
                </c:pt>
                <c:pt idx="1">
                  <c:v>25.0</c:v>
                </c:pt>
                <c:pt idx="2">
                  <c:v>50.0</c:v>
                </c:pt>
                <c:pt idx="3">
                  <c:v>131.0</c:v>
                </c:pt>
                <c:pt idx="4">
                  <c:v>240.0</c:v>
                </c:pt>
                <c:pt idx="5">
                  <c:v>290.0</c:v>
                </c:pt>
                <c:pt idx="6">
                  <c:v>269.0</c:v>
                </c:pt>
                <c:pt idx="7">
                  <c:v>296.0</c:v>
                </c:pt>
                <c:pt idx="8">
                  <c:v>311.0</c:v>
                </c:pt>
                <c:pt idx="9">
                  <c:v>308.0</c:v>
                </c:pt>
                <c:pt idx="10">
                  <c:v>359.0</c:v>
                </c:pt>
                <c:pt idx="11">
                  <c:v>311.0</c:v>
                </c:pt>
                <c:pt idx="12">
                  <c:v>331.0</c:v>
                </c:pt>
                <c:pt idx="13">
                  <c:v>335.0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'TFZ Histograms'!$C$119</c:f>
              <c:strCache>
                <c:ptCount val="1"/>
                <c:pt idx="0">
                  <c:v>unsolved</c:v>
                </c:pt>
              </c:strCache>
            </c:strRef>
          </c:tx>
          <c:spPr>
            <a:ln w="28575">
              <a:noFill/>
            </a:ln>
          </c:spPr>
          <c:xVal>
            <c:numRef>
              <c:f>'TFZ Histograms'!$A$120:$A$133</c:f>
              <c:numCache>
                <c:formatCode>General</c:formatCode>
                <c:ptCount val="14"/>
                <c:pt idx="0">
                  <c:v>2.5</c:v>
                </c:pt>
                <c:pt idx="1">
                  <c:v>3.0</c:v>
                </c:pt>
                <c:pt idx="2">
                  <c:v>3.5</c:v>
                </c:pt>
                <c:pt idx="3">
                  <c:v>4.0</c:v>
                </c:pt>
                <c:pt idx="4">
                  <c:v>4.5</c:v>
                </c:pt>
                <c:pt idx="5">
                  <c:v>5.0</c:v>
                </c:pt>
                <c:pt idx="6">
                  <c:v>5.5</c:v>
                </c:pt>
                <c:pt idx="7">
                  <c:v>6.0</c:v>
                </c:pt>
                <c:pt idx="8">
                  <c:v>6.5</c:v>
                </c:pt>
                <c:pt idx="9">
                  <c:v>7.0</c:v>
                </c:pt>
                <c:pt idx="10">
                  <c:v>7.5</c:v>
                </c:pt>
                <c:pt idx="11">
                  <c:v>8.0</c:v>
                </c:pt>
                <c:pt idx="12">
                  <c:v>8.5</c:v>
                </c:pt>
                <c:pt idx="13">
                  <c:v>9.0</c:v>
                </c:pt>
              </c:numCache>
            </c:numRef>
          </c:xVal>
          <c:yVal>
            <c:numRef>
              <c:f>'TFZ Histograms'!$C$120:$C$133</c:f>
              <c:numCache>
                <c:formatCode>General</c:formatCode>
                <c:ptCount val="14"/>
                <c:pt idx="0">
                  <c:v>49.0</c:v>
                </c:pt>
                <c:pt idx="1">
                  <c:v>301.0</c:v>
                </c:pt>
                <c:pt idx="2">
                  <c:v>830.0</c:v>
                </c:pt>
                <c:pt idx="3">
                  <c:v>1788.0</c:v>
                </c:pt>
                <c:pt idx="4">
                  <c:v>2390.0</c:v>
                </c:pt>
                <c:pt idx="5">
                  <c:v>1997.0</c:v>
                </c:pt>
                <c:pt idx="6">
                  <c:v>1061.0</c:v>
                </c:pt>
                <c:pt idx="7">
                  <c:v>463.0</c:v>
                </c:pt>
                <c:pt idx="8">
                  <c:v>120.0</c:v>
                </c:pt>
                <c:pt idx="9">
                  <c:v>43.0</c:v>
                </c:pt>
                <c:pt idx="10">
                  <c:v>5.0</c:v>
                </c:pt>
                <c:pt idx="11">
                  <c:v>2.0</c:v>
                </c:pt>
                <c:pt idx="12">
                  <c:v>1.0</c:v>
                </c:pt>
                <c:pt idx="13">
                  <c:v>1.0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391160"/>
        <c:axId val="526394152"/>
      </c:scatterChart>
      <c:valAx>
        <c:axId val="526391160"/>
        <c:scaling>
          <c:orientation val="minMax"/>
          <c:min val="2.0"/>
        </c:scaling>
        <c:delete val="0"/>
        <c:axPos val="b"/>
        <c:numFmt formatCode="General" sourceLinked="1"/>
        <c:majorTickMark val="out"/>
        <c:minorTickMark val="none"/>
        <c:tickLblPos val="nextTo"/>
        <c:crossAx val="526394152"/>
        <c:crosses val="autoZero"/>
        <c:crossBetween val="midCat"/>
      </c:valAx>
      <c:valAx>
        <c:axId val="526394152"/>
        <c:scaling>
          <c:orientation val="minMax"/>
          <c:max val="2500.0"/>
        </c:scaling>
        <c:delete val="0"/>
        <c:axPos val="l"/>
        <c:numFmt formatCode="General" sourceLinked="1"/>
        <c:majorTickMark val="out"/>
        <c:minorTickMark val="none"/>
        <c:tickLblPos val="nextTo"/>
        <c:crossAx val="5263911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31303168695542"/>
          <c:y val="0.0638340021043414"/>
          <c:w val="0.163353018247015"/>
          <c:h val="0.187604155093878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038647342995"/>
          <c:y val="0.0580645161290327"/>
          <c:w val="0.676328502415463"/>
          <c:h val="0.73333333333333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Sheet1!$B$2:$B$172</c:f>
              <c:numCache>
                <c:formatCode>General</c:formatCode>
                <c:ptCount val="171"/>
                <c:pt idx="0">
                  <c:v>389.0</c:v>
                </c:pt>
                <c:pt idx="1">
                  <c:v>398.0</c:v>
                </c:pt>
                <c:pt idx="2">
                  <c:v>373.0</c:v>
                </c:pt>
                <c:pt idx="3">
                  <c:v>368.0</c:v>
                </c:pt>
                <c:pt idx="4">
                  <c:v>364.0</c:v>
                </c:pt>
                <c:pt idx="5">
                  <c:v>393.0</c:v>
                </c:pt>
                <c:pt idx="6">
                  <c:v>377.0</c:v>
                </c:pt>
                <c:pt idx="7">
                  <c:v>378.0</c:v>
                </c:pt>
                <c:pt idx="8">
                  <c:v>377.0</c:v>
                </c:pt>
                <c:pt idx="9">
                  <c:v>375.0</c:v>
                </c:pt>
                <c:pt idx="10">
                  <c:v>403.0</c:v>
                </c:pt>
                <c:pt idx="11">
                  <c:v>370.0</c:v>
                </c:pt>
                <c:pt idx="12">
                  <c:v>389.0</c:v>
                </c:pt>
                <c:pt idx="13">
                  <c:v>411.0</c:v>
                </c:pt>
                <c:pt idx="14">
                  <c:v>368.0</c:v>
                </c:pt>
                <c:pt idx="15">
                  <c:v>390.0</c:v>
                </c:pt>
                <c:pt idx="16">
                  <c:v>390.0</c:v>
                </c:pt>
                <c:pt idx="17">
                  <c:v>376.0</c:v>
                </c:pt>
                <c:pt idx="18">
                  <c:v>383.0</c:v>
                </c:pt>
                <c:pt idx="19">
                  <c:v>373.0</c:v>
                </c:pt>
                <c:pt idx="20">
                  <c:v>359.0</c:v>
                </c:pt>
                <c:pt idx="21">
                  <c:v>376.0</c:v>
                </c:pt>
                <c:pt idx="22">
                  <c:v>430.0</c:v>
                </c:pt>
                <c:pt idx="23">
                  <c:v>370.0</c:v>
                </c:pt>
                <c:pt idx="24">
                  <c:v>381.0</c:v>
                </c:pt>
                <c:pt idx="25">
                  <c:v>395.0</c:v>
                </c:pt>
                <c:pt idx="26">
                  <c:v>372.0</c:v>
                </c:pt>
                <c:pt idx="27">
                  <c:v>389.5</c:v>
                </c:pt>
                <c:pt idx="28">
                  <c:v>381.0</c:v>
                </c:pt>
                <c:pt idx="29">
                  <c:v>392.0</c:v>
                </c:pt>
                <c:pt idx="30">
                  <c:v>363.0</c:v>
                </c:pt>
                <c:pt idx="31">
                  <c:v>394.0</c:v>
                </c:pt>
                <c:pt idx="32">
                  <c:v>370.0</c:v>
                </c:pt>
                <c:pt idx="33">
                  <c:v>373.0</c:v>
                </c:pt>
                <c:pt idx="34">
                  <c:v>369.0</c:v>
                </c:pt>
                <c:pt idx="35">
                  <c:v>370.0</c:v>
                </c:pt>
                <c:pt idx="36">
                  <c:v>400.0</c:v>
                </c:pt>
                <c:pt idx="37">
                  <c:v>393.0</c:v>
                </c:pt>
                <c:pt idx="38">
                  <c:v>348.0</c:v>
                </c:pt>
                <c:pt idx="39">
                  <c:v>365.0</c:v>
                </c:pt>
                <c:pt idx="40">
                  <c:v>381.0</c:v>
                </c:pt>
                <c:pt idx="41">
                  <c:v>393.5</c:v>
                </c:pt>
                <c:pt idx="42">
                  <c:v>385.2</c:v>
                </c:pt>
                <c:pt idx="43">
                  <c:v>403.2</c:v>
                </c:pt>
                <c:pt idx="44">
                  <c:v>402.3</c:v>
                </c:pt>
                <c:pt idx="45">
                  <c:v>394.5</c:v>
                </c:pt>
                <c:pt idx="46">
                  <c:v>385.1</c:v>
                </c:pt>
                <c:pt idx="47">
                  <c:v>386.0</c:v>
                </c:pt>
                <c:pt idx="48">
                  <c:v>371.0</c:v>
                </c:pt>
                <c:pt idx="49">
                  <c:v>384.2</c:v>
                </c:pt>
                <c:pt idx="50">
                  <c:v>370.2</c:v>
                </c:pt>
                <c:pt idx="51">
                  <c:v>379.83</c:v>
                </c:pt>
                <c:pt idx="52">
                  <c:v>383.7299999999989</c:v>
                </c:pt>
                <c:pt idx="53">
                  <c:v>387.11</c:v>
                </c:pt>
                <c:pt idx="54">
                  <c:v>369.1</c:v>
                </c:pt>
                <c:pt idx="55">
                  <c:v>367.6</c:v>
                </c:pt>
                <c:pt idx="56">
                  <c:v>377.4699999999996</c:v>
                </c:pt>
                <c:pt idx="57">
                  <c:v>387.7</c:v>
                </c:pt>
                <c:pt idx="58">
                  <c:v>375.5</c:v>
                </c:pt>
                <c:pt idx="59">
                  <c:v>377.2</c:v>
                </c:pt>
                <c:pt idx="60">
                  <c:v>383.1</c:v>
                </c:pt>
                <c:pt idx="61">
                  <c:v>379.0</c:v>
                </c:pt>
                <c:pt idx="62">
                  <c:v>380.0</c:v>
                </c:pt>
                <c:pt idx="63">
                  <c:v>376.1</c:v>
                </c:pt>
                <c:pt idx="64">
                  <c:v>404.2</c:v>
                </c:pt>
                <c:pt idx="65">
                  <c:v>391.5</c:v>
                </c:pt>
                <c:pt idx="66">
                  <c:v>365.8</c:v>
                </c:pt>
                <c:pt idx="67">
                  <c:v>363.7</c:v>
                </c:pt>
                <c:pt idx="68">
                  <c:v>402.4</c:v>
                </c:pt>
                <c:pt idx="69">
                  <c:v>386.1</c:v>
                </c:pt>
                <c:pt idx="70">
                  <c:v>392.8</c:v>
                </c:pt>
                <c:pt idx="71">
                  <c:v>377.8</c:v>
                </c:pt>
                <c:pt idx="72">
                  <c:v>374.6</c:v>
                </c:pt>
                <c:pt idx="73">
                  <c:v>391.5</c:v>
                </c:pt>
                <c:pt idx="74">
                  <c:v>372.3</c:v>
                </c:pt>
                <c:pt idx="75">
                  <c:v>375.3</c:v>
                </c:pt>
                <c:pt idx="76">
                  <c:v>383.2</c:v>
                </c:pt>
                <c:pt idx="77">
                  <c:v>362.6</c:v>
                </c:pt>
                <c:pt idx="78">
                  <c:v>363.9</c:v>
                </c:pt>
                <c:pt idx="79">
                  <c:v>383.8</c:v>
                </c:pt>
                <c:pt idx="80">
                  <c:v>368.94</c:v>
                </c:pt>
                <c:pt idx="81">
                  <c:v>402.4</c:v>
                </c:pt>
                <c:pt idx="82">
                  <c:v>377.3400000000003</c:v>
                </c:pt>
                <c:pt idx="83">
                  <c:v>385.6</c:v>
                </c:pt>
                <c:pt idx="84">
                  <c:v>372.6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square"/>
            <c:size val="4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Sheet1!$C$2:$C$172</c:f>
              <c:numCache>
                <c:formatCode>General</c:formatCode>
                <c:ptCount val="171"/>
                <c:pt idx="0">
                  <c:v>0.0</c:v>
                </c:pt>
                <c:pt idx="1">
                  <c:v>0.0</c:v>
                </c:pt>
                <c:pt idx="2">
                  <c:v>-62.3869</c:v>
                </c:pt>
                <c:pt idx="3">
                  <c:v>-67.2748</c:v>
                </c:pt>
                <c:pt idx="4">
                  <c:v>-71.2651</c:v>
                </c:pt>
                <c:pt idx="5">
                  <c:v>-41.8884</c:v>
                </c:pt>
                <c:pt idx="6">
                  <c:v>-58.0712</c:v>
                </c:pt>
                <c:pt idx="7">
                  <c:v>-57.0479</c:v>
                </c:pt>
                <c:pt idx="8">
                  <c:v>-58.2946</c:v>
                </c:pt>
                <c:pt idx="9">
                  <c:v>-60.26340000000001</c:v>
                </c:pt>
                <c:pt idx="10">
                  <c:v>-32.93020000000001</c:v>
                </c:pt>
                <c:pt idx="11">
                  <c:v>-65.061</c:v>
                </c:pt>
                <c:pt idx="12">
                  <c:v>-46.4868</c:v>
                </c:pt>
                <c:pt idx="13">
                  <c:v>-24.82100000000001</c:v>
                </c:pt>
                <c:pt idx="14">
                  <c:v>-67.05229999999998</c:v>
                </c:pt>
                <c:pt idx="15">
                  <c:v>-44.9104</c:v>
                </c:pt>
                <c:pt idx="16">
                  <c:v>-44.79450000000006</c:v>
                </c:pt>
                <c:pt idx="17">
                  <c:v>-58.8617</c:v>
                </c:pt>
                <c:pt idx="18">
                  <c:v>-51.61620000000001</c:v>
                </c:pt>
                <c:pt idx="19">
                  <c:v>-61.77480000000001</c:v>
                </c:pt>
                <c:pt idx="20">
                  <c:v>-75.5604</c:v>
                </c:pt>
                <c:pt idx="21">
                  <c:v>-59.1128</c:v>
                </c:pt>
                <c:pt idx="22">
                  <c:v>-4.9074</c:v>
                </c:pt>
                <c:pt idx="23">
                  <c:v>-65.36879999999998</c:v>
                </c:pt>
                <c:pt idx="24">
                  <c:v>-54.877</c:v>
                </c:pt>
                <c:pt idx="25">
                  <c:v>-40.57100000000001</c:v>
                </c:pt>
                <c:pt idx="26">
                  <c:v>-62.8487</c:v>
                </c:pt>
                <c:pt idx="27">
                  <c:v>-45.514</c:v>
                </c:pt>
                <c:pt idx="28">
                  <c:v>-54.0092</c:v>
                </c:pt>
                <c:pt idx="29">
                  <c:v>-42.5319</c:v>
                </c:pt>
                <c:pt idx="30">
                  <c:v>-71.5398</c:v>
                </c:pt>
                <c:pt idx="31">
                  <c:v>-41.4861</c:v>
                </c:pt>
                <c:pt idx="32">
                  <c:v>-65.43700000000002</c:v>
                </c:pt>
                <c:pt idx="33">
                  <c:v>-51.9</c:v>
                </c:pt>
                <c:pt idx="34">
                  <c:v>-66.234</c:v>
                </c:pt>
                <c:pt idx="35">
                  <c:v>-64.87439999999998</c:v>
                </c:pt>
                <c:pt idx="36">
                  <c:v>-35.487</c:v>
                </c:pt>
                <c:pt idx="37">
                  <c:v>-42.431</c:v>
                </c:pt>
                <c:pt idx="38">
                  <c:v>-86.574</c:v>
                </c:pt>
                <c:pt idx="39">
                  <c:v>-69.824</c:v>
                </c:pt>
                <c:pt idx="40">
                  <c:v>-54.3427</c:v>
                </c:pt>
                <c:pt idx="41">
                  <c:v>-42.4411</c:v>
                </c:pt>
                <c:pt idx="42">
                  <c:v>-49.8314</c:v>
                </c:pt>
                <c:pt idx="43">
                  <c:v>-31.7813</c:v>
                </c:pt>
                <c:pt idx="44">
                  <c:v>-32.65550000000001</c:v>
                </c:pt>
                <c:pt idx="45">
                  <c:v>-40.5115</c:v>
                </c:pt>
                <c:pt idx="46">
                  <c:v>-49.9196</c:v>
                </c:pt>
                <c:pt idx="47">
                  <c:v>-49.0141</c:v>
                </c:pt>
                <c:pt idx="48">
                  <c:v>-64.0365</c:v>
                </c:pt>
                <c:pt idx="49">
                  <c:v>-50.7734</c:v>
                </c:pt>
                <c:pt idx="50">
                  <c:v>-64.78239999999998</c:v>
                </c:pt>
                <c:pt idx="51">
                  <c:v>-55.16800000000001</c:v>
                </c:pt>
                <c:pt idx="52">
                  <c:v>-51.2706</c:v>
                </c:pt>
                <c:pt idx="53">
                  <c:v>-47.8939</c:v>
                </c:pt>
                <c:pt idx="54">
                  <c:v>-65.9031</c:v>
                </c:pt>
                <c:pt idx="55">
                  <c:v>-67.41740000000042</c:v>
                </c:pt>
                <c:pt idx="56">
                  <c:v>-57.5369</c:v>
                </c:pt>
                <c:pt idx="57">
                  <c:v>-47.3095</c:v>
                </c:pt>
                <c:pt idx="58">
                  <c:v>-59.5442</c:v>
                </c:pt>
                <c:pt idx="59">
                  <c:v>-57.80220000000001</c:v>
                </c:pt>
                <c:pt idx="60">
                  <c:v>-51.93980000000001</c:v>
                </c:pt>
                <c:pt idx="61">
                  <c:v>-56.05540000000001</c:v>
                </c:pt>
                <c:pt idx="62">
                  <c:v>-54.90230000000001</c:v>
                </c:pt>
                <c:pt idx="63">
                  <c:v>-58.8639</c:v>
                </c:pt>
                <c:pt idx="64">
                  <c:v>-30.7788</c:v>
                </c:pt>
                <c:pt idx="65">
                  <c:v>-43.5086</c:v>
                </c:pt>
                <c:pt idx="66">
                  <c:v>-69.2125</c:v>
                </c:pt>
                <c:pt idx="67">
                  <c:v>-71.3336</c:v>
                </c:pt>
                <c:pt idx="68">
                  <c:v>-32.56240000000001</c:v>
                </c:pt>
                <c:pt idx="69">
                  <c:v>-48.9647</c:v>
                </c:pt>
                <c:pt idx="70">
                  <c:v>-43.2402</c:v>
                </c:pt>
                <c:pt idx="71">
                  <c:v>-57.2329000000002</c:v>
                </c:pt>
                <c:pt idx="72">
                  <c:v>-60.4551</c:v>
                </c:pt>
                <c:pt idx="73">
                  <c:v>-43.457</c:v>
                </c:pt>
                <c:pt idx="74">
                  <c:v>-62.6557</c:v>
                </c:pt>
                <c:pt idx="75">
                  <c:v>-59.6815</c:v>
                </c:pt>
                <c:pt idx="76">
                  <c:v>-51.8245</c:v>
                </c:pt>
                <c:pt idx="77">
                  <c:v>-72.4608</c:v>
                </c:pt>
                <c:pt idx="78">
                  <c:v>-71.0865</c:v>
                </c:pt>
                <c:pt idx="79">
                  <c:v>-51.2167</c:v>
                </c:pt>
                <c:pt idx="80">
                  <c:v>-66.07589999999988</c:v>
                </c:pt>
                <c:pt idx="81">
                  <c:v>-32.6064</c:v>
                </c:pt>
                <c:pt idx="82">
                  <c:v>-57.6646</c:v>
                </c:pt>
                <c:pt idx="83">
                  <c:v>-49.3875</c:v>
                </c:pt>
                <c:pt idx="84">
                  <c:v>-62.4787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triangle"/>
            <c:size val="4"/>
            <c:spPr>
              <a:solidFill>
                <a:srgbClr val="00FF00"/>
              </a:solidFill>
              <a:ln>
                <a:solidFill>
                  <a:srgbClr val="00FF00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Sheet1!$D$2:$D$172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x"/>
            <c:size val="4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Sheet1!$E$2:$E$172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star"/>
            <c:size val="4"/>
            <c:spPr>
              <a:noFill/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Sheet1!$F$2:$F$172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circle"/>
            <c:size val="4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Sheet1!$G$2:$G$172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6"/>
          <c:order val="6"/>
          <c:tx>
            <c:strRef>
              <c:f>Sheet1!$H$1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plus"/>
            <c:size val="4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Sheet1!$H$2:$H$172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dot"/>
            <c:size val="4"/>
            <c:spPr>
              <a:noFill/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Sheet1!$I$2:$I$172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8"/>
          <c:order val="8"/>
          <c:tx>
            <c:strRef>
              <c:f>Sheet1!$J$1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dash"/>
            <c:size val="4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Sheet1!$J$2:$J$172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9"/>
          <c:order val="9"/>
          <c:tx>
            <c:strRef>
              <c:f>Sheet1!$K$1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diamond"/>
            <c:size val="4"/>
            <c:spPr>
              <a:solidFill>
                <a:srgbClr val="CCFFFF"/>
              </a:solidFill>
              <a:ln>
                <a:solidFill>
                  <a:srgbClr val="CCFF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Sheet1!$K$2:$K$172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square"/>
            <c:size val="4"/>
            <c:spPr>
              <a:solidFill>
                <a:srgbClr val="CCFFCC"/>
              </a:solidFill>
              <a:ln>
                <a:solidFill>
                  <a:srgbClr val="CCFFCC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Sheet1!$L$2:$L$172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1"/>
          <c:order val="11"/>
          <c:tx>
            <c:strRef>
              <c:f>Sheet1!$M$1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triangle"/>
            <c:size val="4"/>
            <c:spPr>
              <a:solidFill>
                <a:srgbClr val="FFFF99"/>
              </a:solidFill>
              <a:ln>
                <a:solidFill>
                  <a:srgbClr val="FFFF99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Sheet1!$M$2:$M$172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2"/>
          <c:order val="12"/>
          <c:tx>
            <c:strRef>
              <c:f>Sheet1!$N$1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x"/>
            <c:size val="4"/>
            <c:spPr>
              <a:noFill/>
              <a:ln>
                <a:solidFill>
                  <a:srgbClr val="99CC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Sheet1!$N$2:$N$172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3"/>
          <c:order val="13"/>
          <c:tx>
            <c:strRef>
              <c:f>Sheet1!$O$1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star"/>
            <c:size val="4"/>
            <c:spPr>
              <a:noFill/>
              <a:ln>
                <a:solidFill>
                  <a:srgbClr val="FF99CC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Sheet1!$O$2:$O$172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4"/>
          <c:order val="14"/>
          <c:tx>
            <c:strRef>
              <c:f>Sheet1!$P$1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circle"/>
            <c:size val="4"/>
            <c:spPr>
              <a:solidFill>
                <a:srgbClr val="CC99FF"/>
              </a:solidFill>
              <a:ln>
                <a:solidFill>
                  <a:srgbClr val="CC99FF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Sheet1!$P$2:$P$172</c:f>
              <c:numCache>
                <c:formatCode>General</c:formatCode>
                <c:ptCount val="171"/>
              </c:numCache>
            </c:numRef>
          </c:yVal>
          <c:smooth val="0"/>
        </c:ser>
        <c:ser>
          <c:idx val="15"/>
          <c:order val="15"/>
          <c:tx>
            <c:strRef>
              <c:f>Sheet1!$Q$1</c:f>
              <c:strCache>
                <c:ptCount val="1"/>
              </c:strCache>
            </c:strRef>
          </c:tx>
          <c:spPr>
            <a:ln w="28552">
              <a:noFill/>
            </a:ln>
          </c:spPr>
          <c:marker>
            <c:symbol val="plus"/>
            <c:size val="4"/>
            <c:spPr>
              <a:noFill/>
              <a:ln>
                <a:solidFill>
                  <a:srgbClr val="FFCC99"/>
                </a:solidFill>
                <a:prstDash val="solid"/>
              </a:ln>
            </c:spPr>
          </c:marker>
          <c:xVal>
            <c:numRef>
              <c:f>Sheet1!$A$2:$A$172</c:f>
              <c:numCache>
                <c:formatCode>General</c:formatCode>
                <c:ptCount val="171"/>
                <c:pt idx="0">
                  <c:v>100.0</c:v>
                </c:pt>
                <c:pt idx="1">
                  <c:v>83.57</c:v>
                </c:pt>
                <c:pt idx="2">
                  <c:v>81.66999999999998</c:v>
                </c:pt>
                <c:pt idx="3">
                  <c:v>80.32</c:v>
                </c:pt>
                <c:pt idx="4">
                  <c:v>79.9</c:v>
                </c:pt>
                <c:pt idx="5">
                  <c:v>79.61</c:v>
                </c:pt>
                <c:pt idx="6">
                  <c:v>79.34</c:v>
                </c:pt>
                <c:pt idx="7">
                  <c:v>79.16999999999998</c:v>
                </c:pt>
                <c:pt idx="8">
                  <c:v>78.94000000000002</c:v>
                </c:pt>
                <c:pt idx="9">
                  <c:v>78.87</c:v>
                </c:pt>
                <c:pt idx="10">
                  <c:v>78.1</c:v>
                </c:pt>
                <c:pt idx="11">
                  <c:v>78.06</c:v>
                </c:pt>
                <c:pt idx="12">
                  <c:v>77.77</c:v>
                </c:pt>
                <c:pt idx="13">
                  <c:v>76.97</c:v>
                </c:pt>
                <c:pt idx="14">
                  <c:v>76.96</c:v>
                </c:pt>
                <c:pt idx="15">
                  <c:v>76.57</c:v>
                </c:pt>
                <c:pt idx="16">
                  <c:v>75.66999999999998</c:v>
                </c:pt>
                <c:pt idx="17">
                  <c:v>75.35</c:v>
                </c:pt>
                <c:pt idx="18">
                  <c:v>75.12</c:v>
                </c:pt>
                <c:pt idx="19">
                  <c:v>74.48</c:v>
                </c:pt>
                <c:pt idx="20">
                  <c:v>74.36</c:v>
                </c:pt>
                <c:pt idx="21">
                  <c:v>74.17999999999998</c:v>
                </c:pt>
                <c:pt idx="22">
                  <c:v>73.83</c:v>
                </c:pt>
                <c:pt idx="23">
                  <c:v>72.19</c:v>
                </c:pt>
                <c:pt idx="24">
                  <c:v>70.67999999999998</c:v>
                </c:pt>
                <c:pt idx="25">
                  <c:v>70.49</c:v>
                </c:pt>
                <c:pt idx="26">
                  <c:v>70.24</c:v>
                </c:pt>
                <c:pt idx="27">
                  <c:v>70.12</c:v>
                </c:pt>
                <c:pt idx="28">
                  <c:v>70.11</c:v>
                </c:pt>
                <c:pt idx="29">
                  <c:v>70.11</c:v>
                </c:pt>
                <c:pt idx="30">
                  <c:v>69.54</c:v>
                </c:pt>
                <c:pt idx="31">
                  <c:v>69.53</c:v>
                </c:pt>
                <c:pt idx="32">
                  <c:v>69.37</c:v>
                </c:pt>
                <c:pt idx="33">
                  <c:v>68.93</c:v>
                </c:pt>
                <c:pt idx="34">
                  <c:v>68.89</c:v>
                </c:pt>
                <c:pt idx="35">
                  <c:v>68.8</c:v>
                </c:pt>
                <c:pt idx="36">
                  <c:v>68.45</c:v>
                </c:pt>
                <c:pt idx="37">
                  <c:v>68.3</c:v>
                </c:pt>
                <c:pt idx="38">
                  <c:v>68.15</c:v>
                </c:pt>
                <c:pt idx="39">
                  <c:v>67.88</c:v>
                </c:pt>
                <c:pt idx="40">
                  <c:v>67.26</c:v>
                </c:pt>
                <c:pt idx="41">
                  <c:v>67.16</c:v>
                </c:pt>
                <c:pt idx="42">
                  <c:v>67.09</c:v>
                </c:pt>
                <c:pt idx="43">
                  <c:v>66.86</c:v>
                </c:pt>
                <c:pt idx="44">
                  <c:v>66.71</c:v>
                </c:pt>
                <c:pt idx="45">
                  <c:v>66.67999999999998</c:v>
                </c:pt>
                <c:pt idx="46">
                  <c:v>66.56</c:v>
                </c:pt>
                <c:pt idx="47">
                  <c:v>66.52</c:v>
                </c:pt>
                <c:pt idx="48">
                  <c:v>66.11</c:v>
                </c:pt>
                <c:pt idx="49">
                  <c:v>65.89</c:v>
                </c:pt>
                <c:pt idx="50">
                  <c:v>65.71</c:v>
                </c:pt>
                <c:pt idx="51">
                  <c:v>65.66</c:v>
                </c:pt>
                <c:pt idx="52">
                  <c:v>65.54</c:v>
                </c:pt>
                <c:pt idx="53">
                  <c:v>65.34</c:v>
                </c:pt>
                <c:pt idx="54">
                  <c:v>65.33</c:v>
                </c:pt>
                <c:pt idx="55">
                  <c:v>65.26</c:v>
                </c:pt>
                <c:pt idx="56">
                  <c:v>65.19</c:v>
                </c:pt>
                <c:pt idx="57">
                  <c:v>65.13</c:v>
                </c:pt>
                <c:pt idx="58">
                  <c:v>65.03</c:v>
                </c:pt>
                <c:pt idx="59">
                  <c:v>65.02</c:v>
                </c:pt>
                <c:pt idx="60">
                  <c:v>64.93</c:v>
                </c:pt>
                <c:pt idx="61">
                  <c:v>64.9</c:v>
                </c:pt>
                <c:pt idx="62">
                  <c:v>64.87</c:v>
                </c:pt>
                <c:pt idx="63">
                  <c:v>64.84</c:v>
                </c:pt>
                <c:pt idx="64">
                  <c:v>64.43</c:v>
                </c:pt>
                <c:pt idx="65">
                  <c:v>64.28</c:v>
                </c:pt>
                <c:pt idx="66">
                  <c:v>64.22</c:v>
                </c:pt>
                <c:pt idx="67">
                  <c:v>64.12</c:v>
                </c:pt>
                <c:pt idx="68">
                  <c:v>63.92</c:v>
                </c:pt>
                <c:pt idx="69">
                  <c:v>63.91</c:v>
                </c:pt>
                <c:pt idx="70">
                  <c:v>63.84</c:v>
                </c:pt>
                <c:pt idx="71">
                  <c:v>63.67</c:v>
                </c:pt>
                <c:pt idx="72">
                  <c:v>62.76000000000001</c:v>
                </c:pt>
                <c:pt idx="73">
                  <c:v>62.72000000000001</c:v>
                </c:pt>
                <c:pt idx="74">
                  <c:v>62.68</c:v>
                </c:pt>
                <c:pt idx="75">
                  <c:v>62.68</c:v>
                </c:pt>
                <c:pt idx="76">
                  <c:v>62.64</c:v>
                </c:pt>
                <c:pt idx="77">
                  <c:v>62.55</c:v>
                </c:pt>
                <c:pt idx="78">
                  <c:v>62.53</c:v>
                </c:pt>
                <c:pt idx="79">
                  <c:v>62.52</c:v>
                </c:pt>
                <c:pt idx="80">
                  <c:v>62.52</c:v>
                </c:pt>
                <c:pt idx="81">
                  <c:v>62.48</c:v>
                </c:pt>
                <c:pt idx="82">
                  <c:v>62.4</c:v>
                </c:pt>
                <c:pt idx="83">
                  <c:v>62.26000000000001</c:v>
                </c:pt>
                <c:pt idx="84">
                  <c:v>62.11</c:v>
                </c:pt>
                <c:pt idx="85">
                  <c:v>62.11</c:v>
                </c:pt>
                <c:pt idx="86">
                  <c:v>62.08</c:v>
                </c:pt>
                <c:pt idx="87">
                  <c:v>61.92</c:v>
                </c:pt>
                <c:pt idx="88">
                  <c:v>61.76000000000001</c:v>
                </c:pt>
                <c:pt idx="89">
                  <c:v>61.55</c:v>
                </c:pt>
                <c:pt idx="90">
                  <c:v>61.41</c:v>
                </c:pt>
                <c:pt idx="91">
                  <c:v>60.41</c:v>
                </c:pt>
                <c:pt idx="92">
                  <c:v>60.31</c:v>
                </c:pt>
                <c:pt idx="93">
                  <c:v>59.97</c:v>
                </c:pt>
                <c:pt idx="94">
                  <c:v>59.81</c:v>
                </c:pt>
                <c:pt idx="95">
                  <c:v>59.61</c:v>
                </c:pt>
                <c:pt idx="96">
                  <c:v>59.54</c:v>
                </c:pt>
                <c:pt idx="97">
                  <c:v>59.2</c:v>
                </c:pt>
                <c:pt idx="98">
                  <c:v>59.05</c:v>
                </c:pt>
                <c:pt idx="99">
                  <c:v>58.75</c:v>
                </c:pt>
              </c:numCache>
            </c:numRef>
          </c:xVal>
          <c:yVal>
            <c:numRef>
              <c:f>Sheet1!$Q$2:$Q$172</c:f>
              <c:numCache>
                <c:formatCode>General</c:formatCode>
                <c:ptCount val="171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649464"/>
        <c:axId val="526657800"/>
      </c:scatterChart>
      <c:valAx>
        <c:axId val="526649464"/>
        <c:scaling>
          <c:orientation val="minMax"/>
          <c:max val="100.0"/>
          <c:min val="50.0"/>
        </c:scaling>
        <c:delete val="0"/>
        <c:axPos val="b"/>
        <c:majorGridlines>
          <c:spPr>
            <a:ln w="3172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400" baseline="0" dirty="0">
                    <a:latin typeface="+mn-lt"/>
                  </a:rPr>
                  <a:t>FRF (% of best)</a:t>
                </a:r>
              </a:p>
            </c:rich>
          </c:tx>
          <c:layout>
            <c:manualLayout>
              <c:xMode val="edge"/>
              <c:yMode val="edge"/>
              <c:x val="0.368811294892185"/>
              <c:y val="0.906725003337251"/>
            </c:manualLayout>
          </c:layout>
          <c:overlay val="0"/>
          <c:spPr>
            <a:noFill/>
            <a:ln w="2537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526657800"/>
        <c:crossesAt val="365.0"/>
        <c:crossBetween val="midCat"/>
        <c:majorUnit val="10.0"/>
        <c:minorUnit val="5.0"/>
      </c:valAx>
      <c:valAx>
        <c:axId val="526657800"/>
        <c:scaling>
          <c:orientation val="minMax"/>
          <c:max val="435.0"/>
          <c:min val="365.0"/>
        </c:scaling>
        <c:delete val="0"/>
        <c:axPos val="l"/>
        <c:majorGridlines>
          <c:spPr>
            <a:ln w="3172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GB" sz="1400" baseline="0" dirty="0">
                    <a:latin typeface="+mn-lt"/>
                  </a:rPr>
                  <a:t>Log Likelihood gain</a:t>
                </a:r>
              </a:p>
            </c:rich>
          </c:tx>
          <c:layout>
            <c:manualLayout>
              <c:xMode val="edge"/>
              <c:yMode val="edge"/>
              <c:x val="0.0"/>
              <c:y val="0.166772099666407"/>
            </c:manualLayout>
          </c:layout>
          <c:overlay val="0"/>
          <c:spPr>
            <a:noFill/>
            <a:ln w="2537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chemeClr val="tx1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526649464"/>
        <c:crosses val="autoZero"/>
        <c:crossBetween val="midCat"/>
        <c:majorUnit val="10.0"/>
        <c:minorUnit val="2.0"/>
      </c:valAx>
      <c:spPr>
        <a:noFill/>
        <a:ln w="1269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gradFill rotWithShape="0">
      <a:gsLst>
        <a:gs pos="0">
          <a:srgbClr val="00CCFF"/>
        </a:gs>
        <a:gs pos="100000">
          <a:srgbClr val="00CCFF">
            <a:gamma/>
            <a:shade val="46275"/>
            <a:invGamma/>
          </a:srgbClr>
        </a:gs>
      </a:gsLst>
      <a:lin ang="5400000" scaled="1"/>
    </a:gradFill>
    <a:ln w="12690">
      <a:solidFill>
        <a:srgbClr val="000000"/>
      </a:solidFill>
      <a:prstDash val="solid"/>
    </a:ln>
  </c:spPr>
  <c:txPr>
    <a:bodyPr/>
    <a:lstStyle/>
    <a:p>
      <a:pPr>
        <a:defRPr sz="1799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038647342995"/>
          <c:y val="0.0580645161290324"/>
          <c:w val="0.676328502415463"/>
          <c:h val="0.73333333333333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8541">
              <a:noFill/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Sheet1!$A$2:$A$150</c:f>
              <c:numCache>
                <c:formatCode>General</c:formatCode>
                <c:ptCount val="149"/>
                <c:pt idx="0">
                  <c:v>100.0</c:v>
                </c:pt>
                <c:pt idx="1">
                  <c:v>60.5498</c:v>
                </c:pt>
                <c:pt idx="2">
                  <c:v>72.3805</c:v>
                </c:pt>
                <c:pt idx="3">
                  <c:v>61.19960000000001</c:v>
                </c:pt>
                <c:pt idx="4">
                  <c:v>59.6175</c:v>
                </c:pt>
                <c:pt idx="5">
                  <c:v>68.0592</c:v>
                </c:pt>
                <c:pt idx="6">
                  <c:v>60.9517</c:v>
                </c:pt>
                <c:pt idx="7">
                  <c:v>53.7111</c:v>
                </c:pt>
                <c:pt idx="8">
                  <c:v>66.2465</c:v>
                </c:pt>
                <c:pt idx="9">
                  <c:v>55.56290000000001</c:v>
                </c:pt>
                <c:pt idx="10">
                  <c:v>67.5503</c:v>
                </c:pt>
                <c:pt idx="11">
                  <c:v>65.919</c:v>
                </c:pt>
                <c:pt idx="12">
                  <c:v>56.6131</c:v>
                </c:pt>
                <c:pt idx="13">
                  <c:v>60.72370000000022</c:v>
                </c:pt>
                <c:pt idx="14">
                  <c:v>56.0394</c:v>
                </c:pt>
                <c:pt idx="15">
                  <c:v>50.0392</c:v>
                </c:pt>
                <c:pt idx="16">
                  <c:v>63.0461</c:v>
                </c:pt>
                <c:pt idx="17">
                  <c:v>51.6188</c:v>
                </c:pt>
                <c:pt idx="18">
                  <c:v>57.6573</c:v>
                </c:pt>
                <c:pt idx="19">
                  <c:v>66.0474</c:v>
                </c:pt>
                <c:pt idx="20">
                  <c:v>58.92890000000001</c:v>
                </c:pt>
                <c:pt idx="21">
                  <c:v>61.62830000000027</c:v>
                </c:pt>
                <c:pt idx="22">
                  <c:v>53.8456</c:v>
                </c:pt>
                <c:pt idx="23">
                  <c:v>54.5397</c:v>
                </c:pt>
                <c:pt idx="24">
                  <c:v>54.067</c:v>
                </c:pt>
                <c:pt idx="25">
                  <c:v>55.5468</c:v>
                </c:pt>
                <c:pt idx="26">
                  <c:v>51.9077</c:v>
                </c:pt>
                <c:pt idx="27">
                  <c:v>52.28210000000011</c:v>
                </c:pt>
                <c:pt idx="28">
                  <c:v>50.8444</c:v>
                </c:pt>
                <c:pt idx="29">
                  <c:v>51.3557</c:v>
                </c:pt>
                <c:pt idx="30">
                  <c:v>53.1047</c:v>
                </c:pt>
                <c:pt idx="31">
                  <c:v>54.68830000000001</c:v>
                </c:pt>
                <c:pt idx="32">
                  <c:v>52.9166</c:v>
                </c:pt>
                <c:pt idx="33">
                  <c:v>63.6139</c:v>
                </c:pt>
                <c:pt idx="34">
                  <c:v>54.12500000000016</c:v>
                </c:pt>
                <c:pt idx="35">
                  <c:v>51.8546</c:v>
                </c:pt>
                <c:pt idx="36">
                  <c:v>50.8527</c:v>
                </c:pt>
                <c:pt idx="37">
                  <c:v>57.12370000000006</c:v>
                </c:pt>
                <c:pt idx="38">
                  <c:v>51.53030000000001</c:v>
                </c:pt>
                <c:pt idx="39">
                  <c:v>50.8009</c:v>
                </c:pt>
                <c:pt idx="40">
                  <c:v>50.5765</c:v>
                </c:pt>
                <c:pt idx="41">
                  <c:v>54.35149999999999</c:v>
                </c:pt>
                <c:pt idx="42">
                  <c:v>57.7511</c:v>
                </c:pt>
                <c:pt idx="43">
                  <c:v>52.367</c:v>
                </c:pt>
                <c:pt idx="44">
                  <c:v>56.56480000000001</c:v>
                </c:pt>
                <c:pt idx="45">
                  <c:v>53.4198</c:v>
                </c:pt>
                <c:pt idx="46">
                  <c:v>56.6768</c:v>
                </c:pt>
                <c:pt idx="47">
                  <c:v>50.99</c:v>
                </c:pt>
                <c:pt idx="48">
                  <c:v>55.0441</c:v>
                </c:pt>
                <c:pt idx="49">
                  <c:v>51.20870000000021</c:v>
                </c:pt>
                <c:pt idx="50">
                  <c:v>52.8661</c:v>
                </c:pt>
                <c:pt idx="51">
                  <c:v>53.8638</c:v>
                </c:pt>
                <c:pt idx="52">
                  <c:v>52.489</c:v>
                </c:pt>
                <c:pt idx="53">
                  <c:v>52.7436</c:v>
                </c:pt>
                <c:pt idx="54">
                  <c:v>50.72310000000026</c:v>
                </c:pt>
                <c:pt idx="55">
                  <c:v>51.69310000000023</c:v>
                </c:pt>
              </c:numCache>
            </c:numRef>
          </c:xVal>
          <c:yVal>
            <c:numRef>
              <c:f>Sheet1!$B$2:$B$150</c:f>
              <c:numCache>
                <c:formatCode>General</c:formatCode>
                <c:ptCount val="149"/>
                <c:pt idx="0">
                  <c:v>430.3469999999996</c:v>
                </c:pt>
                <c:pt idx="1">
                  <c:v>409.696</c:v>
                </c:pt>
                <c:pt idx="2">
                  <c:v>408.5309999999989</c:v>
                </c:pt>
                <c:pt idx="3">
                  <c:v>408.4069999999969</c:v>
                </c:pt>
                <c:pt idx="4">
                  <c:v>408.3159999999996</c:v>
                </c:pt>
                <c:pt idx="5">
                  <c:v>406.9299999999989</c:v>
                </c:pt>
                <c:pt idx="6">
                  <c:v>406.85</c:v>
                </c:pt>
                <c:pt idx="7">
                  <c:v>406.2959999999986</c:v>
                </c:pt>
                <c:pt idx="8">
                  <c:v>405.8</c:v>
                </c:pt>
                <c:pt idx="9">
                  <c:v>405.655</c:v>
                </c:pt>
                <c:pt idx="10">
                  <c:v>405.4949999999986</c:v>
                </c:pt>
                <c:pt idx="11">
                  <c:v>405.163</c:v>
                </c:pt>
                <c:pt idx="12">
                  <c:v>404.9869999999966</c:v>
                </c:pt>
                <c:pt idx="13">
                  <c:v>404.9749999999992</c:v>
                </c:pt>
                <c:pt idx="14">
                  <c:v>404.629</c:v>
                </c:pt>
                <c:pt idx="15">
                  <c:v>404.617</c:v>
                </c:pt>
                <c:pt idx="16">
                  <c:v>404.285</c:v>
                </c:pt>
                <c:pt idx="17">
                  <c:v>403.9899999999989</c:v>
                </c:pt>
                <c:pt idx="18">
                  <c:v>403.86</c:v>
                </c:pt>
                <c:pt idx="19">
                  <c:v>403.757</c:v>
                </c:pt>
                <c:pt idx="20">
                  <c:v>403.74</c:v>
                </c:pt>
                <c:pt idx="21">
                  <c:v>403.6309999999996</c:v>
                </c:pt>
                <c:pt idx="22">
                  <c:v>403.362</c:v>
                </c:pt>
                <c:pt idx="23">
                  <c:v>403.168</c:v>
                </c:pt>
                <c:pt idx="24">
                  <c:v>402.7769999999969</c:v>
                </c:pt>
                <c:pt idx="25">
                  <c:v>402.7199999999996</c:v>
                </c:pt>
                <c:pt idx="26">
                  <c:v>402.5269999999969</c:v>
                </c:pt>
                <c:pt idx="27">
                  <c:v>402.175</c:v>
                </c:pt>
                <c:pt idx="28">
                  <c:v>402.124</c:v>
                </c:pt>
                <c:pt idx="29">
                  <c:v>401.8359999999989</c:v>
                </c:pt>
                <c:pt idx="30">
                  <c:v>401.83</c:v>
                </c:pt>
                <c:pt idx="31">
                  <c:v>401.646</c:v>
                </c:pt>
                <c:pt idx="32">
                  <c:v>401.083</c:v>
                </c:pt>
                <c:pt idx="33">
                  <c:v>400.9309999999969</c:v>
                </c:pt>
                <c:pt idx="34">
                  <c:v>400.862</c:v>
                </c:pt>
                <c:pt idx="35">
                  <c:v>400.762</c:v>
                </c:pt>
                <c:pt idx="36">
                  <c:v>399.8259999999992</c:v>
                </c:pt>
                <c:pt idx="37">
                  <c:v>399.812</c:v>
                </c:pt>
                <c:pt idx="38">
                  <c:v>399.7759999999989</c:v>
                </c:pt>
                <c:pt idx="39">
                  <c:v>399.0959999999986</c:v>
                </c:pt>
                <c:pt idx="40">
                  <c:v>399.03</c:v>
                </c:pt>
                <c:pt idx="41">
                  <c:v>398.517</c:v>
                </c:pt>
                <c:pt idx="42">
                  <c:v>398.509</c:v>
                </c:pt>
                <c:pt idx="43">
                  <c:v>398.4759999999986</c:v>
                </c:pt>
                <c:pt idx="44">
                  <c:v>398.4199999999989</c:v>
                </c:pt>
                <c:pt idx="45">
                  <c:v>397.9929999999986</c:v>
                </c:pt>
                <c:pt idx="46">
                  <c:v>397.805</c:v>
                </c:pt>
                <c:pt idx="47">
                  <c:v>397.6329999999996</c:v>
                </c:pt>
                <c:pt idx="48">
                  <c:v>397.546</c:v>
                </c:pt>
                <c:pt idx="49">
                  <c:v>397.45</c:v>
                </c:pt>
                <c:pt idx="50">
                  <c:v>397.2299999999989</c:v>
                </c:pt>
                <c:pt idx="51">
                  <c:v>395.813</c:v>
                </c:pt>
                <c:pt idx="52">
                  <c:v>395.7759999999989</c:v>
                </c:pt>
                <c:pt idx="53">
                  <c:v>395.653</c:v>
                </c:pt>
                <c:pt idx="54">
                  <c:v>395.3450000000001</c:v>
                </c:pt>
                <c:pt idx="55">
                  <c:v>394.643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6695768"/>
        <c:axId val="526704072"/>
      </c:scatterChart>
      <c:valAx>
        <c:axId val="526695768"/>
        <c:scaling>
          <c:orientation val="minMax"/>
          <c:max val="100.0"/>
          <c:min val="50.0"/>
        </c:scaling>
        <c:delete val="0"/>
        <c:axPos val="b"/>
        <c:majorGridlines>
          <c:spPr>
            <a:ln w="3171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aseline="0"/>
                </a:pPr>
                <a:r>
                  <a:rPr lang="en-GB" sz="1400" baseline="0"/>
                  <a:t>FRF (% of best)</a:t>
                </a:r>
              </a:p>
            </c:rich>
          </c:tx>
          <c:layout>
            <c:manualLayout>
              <c:xMode val="edge"/>
              <c:yMode val="edge"/>
              <c:x val="0.371980635398236"/>
              <c:y val="0.904800373366768"/>
            </c:manualLayout>
          </c:layout>
          <c:overlay val="0"/>
          <c:spPr>
            <a:noFill/>
            <a:ln w="2536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704072"/>
        <c:crosses val="autoZero"/>
        <c:crossBetween val="midCat"/>
        <c:majorUnit val="10.0"/>
        <c:minorUnit val="5.0"/>
      </c:valAx>
      <c:valAx>
        <c:axId val="526704072"/>
        <c:scaling>
          <c:orientation val="minMax"/>
          <c:min val="395.0"/>
        </c:scaling>
        <c:delete val="0"/>
        <c:axPos val="l"/>
        <c:majorGridlines>
          <c:spPr>
            <a:ln w="3171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aseline="0"/>
                </a:pPr>
                <a:r>
                  <a:rPr lang="en-GB" sz="1400" baseline="0"/>
                  <a:t>Log Likelihood gain</a:t>
                </a:r>
              </a:p>
            </c:rich>
          </c:tx>
          <c:layout>
            <c:manualLayout>
              <c:xMode val="edge"/>
              <c:yMode val="edge"/>
              <c:x val="0.0125349769619884"/>
              <c:y val="0.186520892784279"/>
            </c:manualLayout>
          </c:layout>
          <c:overlay val="0"/>
          <c:spPr>
            <a:noFill/>
            <a:ln w="2536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695768"/>
        <c:crosses val="autoZero"/>
        <c:crossBetween val="midCat"/>
      </c:valAx>
      <c:spPr>
        <a:noFill/>
        <a:ln w="1268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gradFill rotWithShape="0">
      <a:gsLst>
        <a:gs pos="0">
          <a:srgbClr val="00CCFF"/>
        </a:gs>
        <a:gs pos="100000">
          <a:srgbClr val="00CCFF">
            <a:gamma/>
            <a:shade val="46275"/>
            <a:invGamma/>
          </a:srgbClr>
        </a:gs>
      </a:gsLst>
      <a:lin ang="5400000" scaled="1"/>
    </a:gradFill>
    <a:ln w="12685">
      <a:solidFill>
        <a:srgbClr val="000000"/>
      </a:solidFill>
      <a:prstDash val="solid"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+mn-lt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Calculations with CLUSTALW alignments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histograms!$L$2</c:f>
              <c:strCache>
                <c:ptCount val="1"/>
                <c:pt idx="0">
                  <c:v>CHAINSAW</c:v>
                </c:pt>
              </c:strCache>
            </c:strRef>
          </c:tx>
          <c:invertIfNegative val="0"/>
          <c:cat>
            <c:strRef>
              <c:f>histograms!$A$3:$A$8</c:f>
              <c:strCache>
                <c:ptCount val="6"/>
                <c:pt idx="0">
                  <c:v>0.15-0.20</c:v>
                </c:pt>
                <c:pt idx="1">
                  <c:v>0.20-0.25</c:v>
                </c:pt>
                <c:pt idx="2">
                  <c:v>0.25-0.30</c:v>
                </c:pt>
                <c:pt idx="3">
                  <c:v>0.30-0.35</c:v>
                </c:pt>
                <c:pt idx="4">
                  <c:v>0.35-0.40</c:v>
                </c:pt>
                <c:pt idx="5">
                  <c:v>0.40-0.54</c:v>
                </c:pt>
              </c:strCache>
            </c:strRef>
          </c:cat>
          <c:val>
            <c:numRef>
              <c:f>histograms!$L$3:$L$8</c:f>
              <c:numCache>
                <c:formatCode>General</c:formatCode>
                <c:ptCount val="6"/>
                <c:pt idx="0">
                  <c:v>1.0</c:v>
                </c:pt>
                <c:pt idx="1">
                  <c:v>23.0</c:v>
                </c:pt>
                <c:pt idx="2">
                  <c:v>35.0</c:v>
                </c:pt>
                <c:pt idx="3">
                  <c:v>47.0</c:v>
                </c:pt>
                <c:pt idx="4">
                  <c:v>28.0</c:v>
                </c:pt>
                <c:pt idx="5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histograms!$O$2</c:f>
              <c:strCache>
                <c:ptCount val="1"/>
                <c:pt idx="0">
                  <c:v>multi-model</c:v>
                </c:pt>
              </c:strCache>
            </c:strRef>
          </c:tx>
          <c:invertIfNegative val="0"/>
          <c:cat>
            <c:strRef>
              <c:f>histograms!$A$3:$A$8</c:f>
              <c:strCache>
                <c:ptCount val="6"/>
                <c:pt idx="0">
                  <c:v>0.15-0.20</c:v>
                </c:pt>
                <c:pt idx="1">
                  <c:v>0.20-0.25</c:v>
                </c:pt>
                <c:pt idx="2">
                  <c:v>0.25-0.30</c:v>
                </c:pt>
                <c:pt idx="3">
                  <c:v>0.30-0.35</c:v>
                </c:pt>
                <c:pt idx="4">
                  <c:v>0.35-0.40</c:v>
                </c:pt>
                <c:pt idx="5">
                  <c:v>0.40-0.54</c:v>
                </c:pt>
              </c:strCache>
            </c:strRef>
          </c:cat>
          <c:val>
            <c:numRef>
              <c:f>histograms!$O$3:$O$8</c:f>
              <c:numCache>
                <c:formatCode>General</c:formatCode>
                <c:ptCount val="6"/>
                <c:pt idx="0">
                  <c:v>1.0</c:v>
                </c:pt>
                <c:pt idx="1">
                  <c:v>10.0</c:v>
                </c:pt>
                <c:pt idx="2">
                  <c:v>11.0</c:v>
                </c:pt>
                <c:pt idx="3">
                  <c:v>2.0</c:v>
                </c:pt>
                <c:pt idx="4">
                  <c:v>1.0</c:v>
                </c:pt>
                <c:pt idx="5">
                  <c:v>0.0</c:v>
                </c:pt>
              </c:numCache>
            </c:numRef>
          </c:val>
        </c:ser>
        <c:ser>
          <c:idx val="2"/>
          <c:order val="2"/>
          <c:tx>
            <c:strRef>
              <c:f>histograms!$U$2</c:f>
              <c:strCache>
                <c:ptCount val="1"/>
                <c:pt idx="0">
                  <c:v>unsolved</c:v>
                </c:pt>
              </c:strCache>
            </c:strRef>
          </c:tx>
          <c:invertIfNegative val="0"/>
          <c:cat>
            <c:strRef>
              <c:f>histograms!$A$3:$A$8</c:f>
              <c:strCache>
                <c:ptCount val="6"/>
                <c:pt idx="0">
                  <c:v>0.15-0.20</c:v>
                </c:pt>
                <c:pt idx="1">
                  <c:v>0.20-0.25</c:v>
                </c:pt>
                <c:pt idx="2">
                  <c:v>0.25-0.30</c:v>
                </c:pt>
                <c:pt idx="3">
                  <c:v>0.30-0.35</c:v>
                </c:pt>
                <c:pt idx="4">
                  <c:v>0.35-0.40</c:v>
                </c:pt>
                <c:pt idx="5">
                  <c:v>0.40-0.54</c:v>
                </c:pt>
              </c:strCache>
            </c:strRef>
          </c:cat>
          <c:val>
            <c:numRef>
              <c:f>histograms!$U$3:$U$8</c:f>
              <c:numCache>
                <c:formatCode>General</c:formatCode>
                <c:ptCount val="6"/>
                <c:pt idx="0">
                  <c:v>13.0</c:v>
                </c:pt>
                <c:pt idx="1">
                  <c:v>45.0</c:v>
                </c:pt>
                <c:pt idx="2">
                  <c:v>29.0</c:v>
                </c:pt>
                <c:pt idx="3">
                  <c:v>14.0</c:v>
                </c:pt>
                <c:pt idx="4">
                  <c:v>5.0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6433848"/>
        <c:axId val="566439368"/>
      </c:barChart>
      <c:catAx>
        <c:axId val="566433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sequence identity</a:t>
                </a:r>
              </a:p>
            </c:rich>
          </c:tx>
          <c:overlay val="0"/>
        </c:title>
        <c:majorTickMark val="out"/>
        <c:minorTickMark val="none"/>
        <c:tickLblPos val="nextTo"/>
        <c:crossAx val="566439368"/>
        <c:crosses val="autoZero"/>
        <c:auto val="1"/>
        <c:lblAlgn val="ctr"/>
        <c:lblOffset val="100"/>
        <c:noMultiLvlLbl val="0"/>
      </c:catAx>
      <c:valAx>
        <c:axId val="5664393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number of models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66433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Relationship Id="rId2" Type="http://schemas.openxmlformats.org/officeDocument/2006/relationships/image" Target="../media/image4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6" Type="http://schemas.openxmlformats.org/officeDocument/2006/relationships/image" Target="../media/image51.emf"/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CFCBD-6391-A54D-BA2C-DEA5C3FBF63B}" type="datetimeFigureOut">
              <a:rPr lang="en-GB"/>
              <a:pPr/>
              <a:t>19/09/2013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988B5-306F-A947-B10C-B2B5B9959985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58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33574-8E3D-184C-A9C3-DE6AB2738E4B}" type="datetimeFigureOut">
              <a:rPr lang="en-GB"/>
              <a:pPr/>
              <a:t>19/09/2013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3FD2B-2DAA-2145-8A8F-A171CDE4EDB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61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This talk more about twinning and there are many overlaps with what Sbyscec was talking about yesterday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 want to highlight several important practical points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5B94856-B947-BE44-B531-F70574C5C9F5}" type="slidenum">
              <a:rPr lang="en-US" sz="1200">
                <a:solidFill>
                  <a:prstClr val="black"/>
                </a:solidFill>
                <a:latin typeface="Calibri" charset="0"/>
              </a:rPr>
              <a:pPr/>
              <a:t>1</a:t>
            </a:fld>
            <a:endParaRPr lang="en-US" sz="120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23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24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27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33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Make a note of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34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blah: do not </a:t>
            </a:r>
            <a:r>
              <a:rPr lang="en-US"/>
              <a:t>whant</a:t>
            </a:r>
            <a:r>
              <a:rPr lang="en-US" dirty="0"/>
              <a:t> to talk much about this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go through log-file and see what is there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Here: about search in the density in general</a:t>
            </a:r>
          </a:p>
          <a:p>
            <a:r>
              <a:rPr lang="en-US" dirty="0"/>
              <a:t>"Back to the general problem of searching in the density"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43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Here: about search in the density in general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44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Here: about search in the density in general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45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Essential steps of</a:t>
            </a:r>
            <a:r>
              <a:rPr lang="en-US" baseline="0" dirty="0"/>
              <a:t> strcture solution, and, particularly, what we are interested in, the fitting into the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47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Essential steps of</a:t>
            </a:r>
            <a:r>
              <a:rPr lang="en-US" baseline="0" dirty="0"/>
              <a:t> strcture solution, and, particularly, what we are interested in, the fitting into the density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Series of slides with pictures?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48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words:</a:t>
            </a:r>
          </a:p>
          <a:p>
            <a:r>
              <a:rPr lang="en-US" dirty="0"/>
              <a:t>A single outlier may corrupt SRF</a:t>
            </a:r>
          </a:p>
          <a:p>
            <a:r>
              <a:rPr lang="en-US" dirty="0"/>
              <a:t>LMIN controls harmonics of low order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50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words:</a:t>
            </a:r>
          </a:p>
          <a:p>
            <a:r>
              <a:rPr lang="en-US" dirty="0"/>
              <a:t>A single outlier may corrupt SRF</a:t>
            </a:r>
          </a:p>
          <a:p>
            <a:r>
              <a:rPr lang="en-US" dirty="0"/>
              <a:t>LMIN controls harmonics of low order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>
                <a:solidFill>
                  <a:prstClr val="black"/>
                </a:solidFill>
                <a:latin typeface="Calibri"/>
              </a:rPr>
              <a:pPr/>
              <a:t>51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57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51A2-0356-40DF-B4E3-3E8216312E7B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61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Balbes:</a:t>
            </a:r>
          </a:p>
          <a:p>
            <a:endParaRPr lang="en-US"/>
          </a:p>
          <a:p>
            <a:r>
              <a:rPr lang="en-US"/>
              <a:t>Utilised search in the density for second and next models</a:t>
            </a:r>
          </a:p>
          <a:p>
            <a:r>
              <a:rPr lang="en-US"/>
              <a:t>(The order of search depends on on whether or not domains are present, sizes of domains, etc)</a:t>
            </a:r>
          </a:p>
          <a:p>
            <a:endParaRPr lang="en-US"/>
          </a:p>
          <a:p>
            <a:r>
              <a:rPr lang="en-US"/>
              <a:t>Yet another important detail: ensemble models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FD2B-2DAA-2145-8A8F-A171CDE4EDBE}" type="slidenum">
              <a:rPr lang="en-US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78078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/>
              <a:pPr/>
              <a:t>‹#›</a:t>
            </a:fld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/>
              <a:pPr/>
              <a:t>‹#›</a:t>
            </a:fld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99031"/>
          </a:xfrm>
        </p:spPr>
        <p:txBody>
          <a:bodyPr/>
          <a:lstStyle>
            <a:lvl1pPr>
              <a:defRPr b="0" i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134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99031"/>
          </a:xfrm>
        </p:spPr>
        <p:txBody>
          <a:bodyPr/>
          <a:lstStyle>
            <a:lvl1pPr>
              <a:defRPr b="0" i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7411" y="808772"/>
            <a:ext cx="4600384" cy="5726461"/>
          </a:xfrm>
        </p:spPr>
        <p:txBody>
          <a:bodyPr/>
          <a:lstStyle>
            <a:lvl1pPr marL="0" indent="0">
              <a:spcBef>
                <a:spcPts val="1200"/>
              </a:spcBef>
              <a:spcAft>
                <a:spcPts val="1200"/>
              </a:spcAft>
              <a:buFontTx/>
              <a:buNone/>
              <a:defRPr sz="2400" b="0" i="1"/>
            </a:lvl1pPr>
            <a:lvl2pPr marL="342000" indent="-342000">
              <a:spcBef>
                <a:spcPts val="480"/>
              </a:spcBef>
              <a:spcAft>
                <a:spcPts val="1200"/>
              </a:spcAft>
              <a:buFont typeface="Arial"/>
              <a:buChar char="•"/>
              <a:defRPr sz="2000" b="0" i="0"/>
            </a:lvl2pPr>
            <a:lvl3pPr marL="741600" indent="-284400">
              <a:spcBef>
                <a:spcPts val="480"/>
              </a:spcBef>
              <a:spcAft>
                <a:spcPts val="1200"/>
              </a:spcAft>
              <a:buFont typeface="Lucida Grande"/>
              <a:buChar char="–"/>
              <a:defRPr sz="2000"/>
            </a:lvl3pPr>
            <a:lvl4pPr marL="1026000" indent="-230400">
              <a:spcBef>
                <a:spcPts val="480"/>
              </a:spcBef>
              <a:spcAft>
                <a:spcPts val="1200"/>
              </a:spcAft>
              <a:buFont typeface="Lucida Grande"/>
              <a:buChar char="»"/>
              <a:defRPr sz="1800"/>
            </a:lvl4pPr>
            <a:lvl5pPr marL="1339200" indent="-228600">
              <a:spcAft>
                <a:spcPts val="1200"/>
              </a:spcAft>
              <a:buFont typeface="Courier New"/>
              <a:buChar char="o"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198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86B55-36CD-4D67-ADDE-9144FE3E0F4C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ccp4_logo-smal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532" y="6357958"/>
            <a:ext cx="1142976" cy="44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8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BF1DE-0DAC-46FA-93F0-7B33A2C14A02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43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313C-265D-CC46-94AB-852BFE0C6B9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4357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375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622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8231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59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Picture 9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7598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3127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160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633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8350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003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268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313C-265D-CC46-94AB-852BFE0C6B9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186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EDDC-1425-9742-A3A4-5DC38BCCF3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8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EDDC-1425-9742-A3A4-5DC38BCCF3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70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78078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541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2692924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69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33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272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792949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39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1020798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1020798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4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506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78078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Click to edit Master subtitle style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817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2692924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922050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05086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25119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792949"/>
            <a:ext cx="3921484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895971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1020798"/>
            <a:ext cx="3921484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1020798"/>
            <a:ext cx="3921484" cy="1872307"/>
          </a:xfrm>
        </p:spPr>
        <p:txBody>
          <a:bodyPr wrap="square">
            <a:sp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907730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268445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24757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104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01559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1930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Picture 9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81924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0672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51965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0887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80286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phaser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6000" y="214290"/>
            <a:ext cx="1028572" cy="102857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285852" y="1071546"/>
            <a:ext cx="7429552" cy="714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1592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54011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313C-265D-CC46-94AB-852BFE0C6B9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83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EDDC-1425-9742-A3A4-5DC38BCCF3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1459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EDDC-1425-9742-A3A4-5DC38BCCF39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821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77863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DE98-D2D7-C64D-9AEA-69771F222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195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8CBA5-B6A3-274B-872B-9C102608F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824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EDDC-1425-9742-A3A4-5DC38BCCF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120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1313C-265D-CC46-94AB-852BFE0C6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909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cp4mg_slice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2675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4BD0A3-2172-8E4A-B67F-95BEB6968A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2369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cp4mg_slice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2675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559A4C-DDF7-3B4E-A6AB-BCEDBF23B9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1419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5B3EA-9B6B-4B48-A980-3D2A0368BD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03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4DDAE-147D-DC49-80E0-B2330A7669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577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65E16-B1C4-8C47-B609-06EA4133D9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1605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724AD-1305-D149-B683-0F32745D61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209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FE4A3-FB7E-FC4F-936F-C16A10CACD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21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72ABF-9FAB-144B-8485-267B0393B4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4567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3D51-9421-D045-9D0A-AA1B5998D7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9896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9BD2C-578A-1E4A-B5A9-41F6C708A4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277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5EA6E-108C-4F4F-A77A-FEA545EAC4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614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78078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09386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2692924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697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" y="459289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756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1287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792949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327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765316" y="1020798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" y="1020798"/>
            <a:ext cx="3921484" cy="1785104"/>
          </a:xfrm>
        </p:spPr>
        <p:txBody>
          <a:bodyPr wrap="square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019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7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4" Type="http://schemas.openxmlformats.org/officeDocument/2006/relationships/theme" Target="../theme/theme3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theme" Target="../theme/theme5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theme" Target="../theme/theme6.xml"/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0.xml"/><Relationship Id="rId15" Type="http://schemas.openxmlformats.org/officeDocument/2006/relationships/theme" Target="../theme/theme7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5" Type="http://schemas.openxmlformats.org/officeDocument/2006/relationships/theme" Target="../theme/theme8.xml"/><Relationship Id="rId1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2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.xml"/><Relationship Id="rId12" Type="http://schemas.openxmlformats.org/officeDocument/2006/relationships/theme" Target="../theme/theme9.xml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theme" Target="../theme/theme10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37358"/>
            <a:ext cx="8229600" cy="2327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D37A-D47E-1E4F-85D0-08D79A5594CF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48400" indent="-201600" algn="l" defTabSz="457200" rtl="0" eaLnBrk="1" latinLnBrk="0" hangingPunct="1">
        <a:spcBef>
          <a:spcPts val="920"/>
        </a:spcBef>
        <a:buFont typeface="Arial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4840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93200" indent="-201600" algn="l" defTabSz="457200" rtl="0" eaLnBrk="1" latinLnBrk="0" hangingPunct="1">
        <a:spcBef>
          <a:spcPts val="320"/>
        </a:spcBef>
        <a:buFont typeface="Lucida Grande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23600" indent="-201600" algn="l" defTabSz="457200" rtl="0" eaLnBrk="1" latinLnBrk="0" hangingPunct="1">
        <a:spcBef>
          <a:spcPts val="320"/>
        </a:spcBef>
        <a:buFont typeface="Lucida Grande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000" indent="-216000" algn="l" defTabSz="457200" rtl="0" eaLnBrk="1" latinLnBrk="0" hangingPunct="1">
        <a:spcBef>
          <a:spcPct val="20000"/>
        </a:spcBef>
        <a:buFont typeface="Lucida Grande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216000" algn="l" defTabSz="457200" rtl="0" eaLnBrk="1" latinLnBrk="0" hangingPunct="1">
        <a:spcBef>
          <a:spcPct val="20000"/>
        </a:spcBef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55733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24" name="Text Box 28"/>
          <p:cNvSpPr txBox="1">
            <a:spLocks noChangeArrowheads="1"/>
          </p:cNvSpPr>
          <p:nvPr userDrawn="1"/>
        </p:nvSpPr>
        <p:spPr bwMode="auto">
          <a:xfrm>
            <a:off x="685800" y="609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27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pic>
        <p:nvPicPr>
          <p:cNvPr id="11" name="Picture 6" descr="sidebar-fade2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2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895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rgbClr val="4EAEE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fld id="{1EA5598C-0B8D-4634-9D6E-0DADAFD024EC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defTabSz="914400"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Picture 8" descr="ccp4mg_slice1-ver2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72528" y="0"/>
            <a:ext cx="848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9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472386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defTabSz="914400"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2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37358"/>
            <a:ext cx="8229600" cy="2327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77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48400" indent="-201600" algn="l" defTabSz="457200" rtl="0" eaLnBrk="1" latinLnBrk="0" hangingPunct="1">
        <a:spcBef>
          <a:spcPts val="920"/>
        </a:spcBef>
        <a:buFont typeface="Arial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4840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93200" indent="-201600" algn="l" defTabSz="457200" rtl="0" eaLnBrk="1" latinLnBrk="0" hangingPunct="1">
        <a:spcBef>
          <a:spcPts val="320"/>
        </a:spcBef>
        <a:buFont typeface="Lucida Grande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23600" indent="-201600" algn="l" defTabSz="457200" rtl="0" eaLnBrk="1" latinLnBrk="0" hangingPunct="1">
        <a:spcBef>
          <a:spcPts val="320"/>
        </a:spcBef>
        <a:buFont typeface="Lucida Grande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000" indent="-216000" algn="l" defTabSz="457200" rtl="0" eaLnBrk="1" latinLnBrk="0" hangingPunct="1">
        <a:spcBef>
          <a:spcPct val="20000"/>
        </a:spcBef>
        <a:buFont typeface="Lucida Grande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216000" algn="l" defTabSz="457200" rtl="0" eaLnBrk="1" latinLnBrk="0" hangingPunct="1">
        <a:spcBef>
          <a:spcPct val="20000"/>
        </a:spcBef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37358"/>
            <a:ext cx="8229600" cy="2327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0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320"/>
        </a:spcBef>
        <a:buFontTx/>
        <a:buNone/>
        <a:defRPr sz="2400" i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48400" indent="-201600" algn="l" defTabSz="457200" rtl="0" eaLnBrk="1" latinLnBrk="0" hangingPunct="1">
        <a:spcBef>
          <a:spcPts val="92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48400" indent="0" algn="l" defTabSz="457200" rtl="0" eaLnBrk="1" latinLnBrk="0" hangingPunct="1">
        <a:spcBef>
          <a:spcPts val="320"/>
        </a:spcBef>
        <a:buFontTx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93200" indent="-201600" algn="l" defTabSz="457200" rtl="0" eaLnBrk="1" latinLnBrk="0" hangingPunct="1">
        <a:spcBef>
          <a:spcPts val="320"/>
        </a:spcBef>
        <a:buFont typeface="Lucida Grande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23600" indent="-201600" algn="l" defTabSz="457200" rtl="0" eaLnBrk="1" latinLnBrk="0" hangingPunct="1">
        <a:spcBef>
          <a:spcPts val="320"/>
        </a:spcBef>
        <a:buFont typeface="Lucida Grande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000" indent="-216000" algn="l" defTabSz="457200" rtl="0" eaLnBrk="1" latinLnBrk="0" hangingPunct="1">
        <a:spcBef>
          <a:spcPct val="20000"/>
        </a:spcBef>
        <a:buFont typeface="Lucida Grande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216000" algn="l" defTabSz="457200" rtl="0" eaLnBrk="1" latinLnBrk="0" hangingPunct="1">
        <a:spcBef>
          <a:spcPct val="20000"/>
        </a:spcBef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472386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defTabSz="914400"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4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86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36788"/>
            <a:ext cx="82296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>
                <a:ea typeface="ＭＳ Ｐゴシック" charset="0"/>
                <a:cs typeface="ＭＳ Ｐゴシック" charset="0"/>
              </a:rPr>
              <a:t>19/09/2013</a:t>
            </a: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8690646-FD60-2540-9496-B3B865ABDF13}" type="slidenum">
              <a:rPr lang="en-US">
                <a:ea typeface="ＭＳ Ｐゴシック" charset="0"/>
                <a:cs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8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ts val="325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247650" indent="-200025" algn="l" defTabSz="457200" rtl="0" eaLnBrk="0" fontAlgn="base" hangingPunct="0">
        <a:spcBef>
          <a:spcPts val="925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247650" indent="666750" algn="l" defTabSz="457200" rtl="0" eaLnBrk="0" fontAlgn="base" hangingPunct="0">
        <a:spcBef>
          <a:spcPts val="325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492125" indent="-200025" algn="l" defTabSz="457200" rtl="0" eaLnBrk="0" fontAlgn="base" hangingPunct="0">
        <a:spcBef>
          <a:spcPts val="325"/>
        </a:spcBef>
        <a:spcAft>
          <a:spcPct val="0"/>
        </a:spcAft>
        <a:buFont typeface="Lucida Grande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722313" indent="-200025" algn="l" defTabSz="457200" rtl="0" eaLnBrk="0" fontAlgn="base" hangingPunct="0">
        <a:spcBef>
          <a:spcPts val="325"/>
        </a:spcBef>
        <a:spcAft>
          <a:spcPct val="0"/>
        </a:spcAft>
        <a:buFont typeface="Lucida Grande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756000" indent="-216000" algn="l" defTabSz="457200" rtl="0" eaLnBrk="1" latinLnBrk="0" hangingPunct="1">
        <a:spcBef>
          <a:spcPct val="20000"/>
        </a:spcBef>
        <a:buFont typeface="Lucida Grande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216000" algn="l" defTabSz="457200" rtl="0" eaLnBrk="1" latinLnBrk="0" hangingPunct="1">
        <a:spcBef>
          <a:spcPct val="20000"/>
        </a:spcBef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cp4mg_slice2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2675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>
                <a:ea typeface="ＭＳ Ｐゴシック" charset="0"/>
              </a:rPr>
              <a:t>19/09/2013</a:t>
            </a:r>
            <a:endParaRPr lang="en-GB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BC60D13-685A-7C4D-886A-DCD1777DC2F0}" type="slidenum">
              <a:rPr lang="en-GB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ea typeface="ＭＳ Ｐゴシック" charset="0"/>
            </a:endParaRPr>
          </a:p>
        </p:txBody>
      </p:sp>
      <p:pic>
        <p:nvPicPr>
          <p:cNvPr id="1032" name="Picture 8" descr="ccp4-whit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98425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90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80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txBody>
          <a:bodyPr vert="horz" wrap="square" lIns="91440" tIns="79200" rIns="91440" bIns="158400" rtlCol="0" anchor="t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37358"/>
            <a:ext cx="8229600" cy="2327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D37A-D47E-1E4F-85D0-08D79A5594CF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46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b="1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48400" indent="-201600" algn="l" defTabSz="457200" rtl="0" eaLnBrk="1" latinLnBrk="0" hangingPunct="1">
        <a:spcBef>
          <a:spcPts val="920"/>
        </a:spcBef>
        <a:buFont typeface="Arial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48400" indent="0" algn="l" defTabSz="457200" rtl="0" eaLnBrk="1" latinLnBrk="0" hangingPunct="1">
        <a:spcBef>
          <a:spcPts val="320"/>
        </a:spcBef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93200" indent="-201600" algn="l" defTabSz="457200" rtl="0" eaLnBrk="1" latinLnBrk="0" hangingPunct="1">
        <a:spcBef>
          <a:spcPts val="320"/>
        </a:spcBef>
        <a:buFont typeface="Lucida Grande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23600" indent="-201600" algn="l" defTabSz="457200" rtl="0" eaLnBrk="1" latinLnBrk="0" hangingPunct="1">
        <a:spcBef>
          <a:spcPts val="320"/>
        </a:spcBef>
        <a:buFont typeface="Lucida Grande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000" indent="-216000" algn="l" defTabSz="457200" rtl="0" eaLnBrk="1" latinLnBrk="0" hangingPunct="1">
        <a:spcBef>
          <a:spcPct val="20000"/>
        </a:spcBef>
        <a:buFont typeface="Lucida Grande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216000" algn="l" defTabSz="457200" rtl="0" eaLnBrk="1" latinLnBrk="0" hangingPunct="1">
        <a:spcBef>
          <a:spcPct val="20000"/>
        </a:spcBef>
        <a:buFont typeface="Courier New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54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gi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gif"/><Relationship Id="rId6" Type="http://schemas.openxmlformats.org/officeDocument/2006/relationships/image" Target="file:///D:\gaborb-safe\Documents\talks\ccp4-sw\translation.gif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38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38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2.png"/><Relationship Id="rId3" Type="http://schemas.openxmlformats.org/officeDocument/2006/relationships/image" Target="../media/image43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4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5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emf"/><Relationship Id="rId12" Type="http://schemas.openxmlformats.org/officeDocument/2006/relationships/oleObject" Target="../embeddings/oleObject7.bin"/><Relationship Id="rId13" Type="http://schemas.openxmlformats.org/officeDocument/2006/relationships/image" Target="../media/image50.emf"/><Relationship Id="rId14" Type="http://schemas.openxmlformats.org/officeDocument/2006/relationships/oleObject" Target="../embeddings/oleObject8.bin"/><Relationship Id="rId15" Type="http://schemas.openxmlformats.org/officeDocument/2006/relationships/image" Target="../media/image5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46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47.e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48.emf"/><Relationship Id="rId10" Type="http://schemas.openxmlformats.org/officeDocument/2006/relationships/oleObject" Target="../embeddings/oleObject6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7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58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59.emf"/><Relationship Id="rId3" Type="http://schemas.openxmlformats.org/officeDocument/2006/relationships/image" Target="../media/image60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4" Type="http://schemas.openxmlformats.org/officeDocument/2006/relationships/image" Target="../media/image63.tiff"/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4" Type="http://schemas.openxmlformats.org/officeDocument/2006/relationships/image" Target="../media/image65.tiff"/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3.xml"/><Relationship Id="rId3" Type="http://schemas.openxmlformats.org/officeDocument/2006/relationships/chart" Target="../charts/char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gif"/><Relationship Id="rId3" Type="http://schemas.openxmlformats.org/officeDocument/2006/relationships/image" Target="../media/image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tif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png"/><Relationship Id="rId3" Type="http://schemas.openxmlformats.org/officeDocument/2006/relationships/image" Target="../media/image74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0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4" Type="http://schemas.openxmlformats.org/officeDocument/2006/relationships/image" Target="../media/image79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7.tif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0.jpeg"/><Relationship Id="rId3" Type="http://schemas.openxmlformats.org/officeDocument/2006/relationships/image" Target="../media/image8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2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3.gi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4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5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6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9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0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4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731838"/>
          </a:xfrm>
          <a:noFill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8EB4E3"/>
                    </a:gs>
                    <a:gs pos="100000">
                      <a:srgbClr val="558ED5"/>
                    </a:gs>
                  </a:gsLst>
                  <a:lin ang="5400000"/>
                </a:gra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Molecular replacement in CCP4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938" name="Subtitle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98550"/>
          </a:xfrm>
        </p:spPr>
        <p:txBody>
          <a:bodyPr/>
          <a:lstStyle/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Andrey Lebedev</a:t>
            </a:r>
          </a:p>
          <a:p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CCP4</a:t>
            </a:r>
          </a:p>
        </p:txBody>
      </p:sp>
    </p:spTree>
    <p:extLst>
      <p:ext uri="{BB962C8B-B14F-4D97-AF65-F5344CB8AC3E}">
        <p14:creationId xmlns:p14="http://schemas.microsoft.com/office/powerpoint/2010/main" val="11276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98CBA5-B6A3-274B-872B-9C102608F50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/>
              <a:t>Daresbury -</a:t>
            </a:r>
            <a:r>
              <a:rPr lang="en-US" dirty="0" smtClean="0"/>
              <a:t>1979</a:t>
            </a:r>
            <a:endParaRPr lang="en-GB" dirty="0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792288"/>
            <a:ext cx="74803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69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GB" dirty="0"/>
              <a:t>Collaborative Computational Project No. 4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85422" y="1300949"/>
            <a:ext cx="8229600" cy="3112390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CCP4 Project was </a:t>
            </a:r>
            <a:r>
              <a:rPr lang="en-GB" dirty="0" smtClean="0"/>
              <a:t>established </a:t>
            </a:r>
            <a:r>
              <a:rPr lang="en-GB" dirty="0"/>
              <a:t>in </a:t>
            </a:r>
            <a:r>
              <a:rPr lang="en-GB" dirty="0" smtClean="0"/>
              <a:t>1979 </a:t>
            </a:r>
            <a:r>
              <a:rPr lang="en-GB" dirty="0"/>
              <a:t>funded by UK Research </a:t>
            </a:r>
            <a:r>
              <a:rPr lang="en-GB" dirty="0" smtClean="0"/>
              <a:t>Council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Project </a:t>
            </a:r>
            <a:r>
              <a:rPr lang="en-GB" dirty="0"/>
              <a:t>aims</a:t>
            </a:r>
          </a:p>
          <a:p>
            <a:pPr lvl="1"/>
            <a:r>
              <a:rPr lang="en-GB" dirty="0"/>
              <a:t>Encourage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collaborative development</a:t>
            </a:r>
            <a:r>
              <a:rPr lang="en-GB" dirty="0"/>
              <a:t> of software in macromolecular </a:t>
            </a:r>
            <a:r>
              <a:rPr lang="en-GB" dirty="0" smtClean="0"/>
              <a:t>crystallography.</a:t>
            </a:r>
          </a:p>
          <a:p>
            <a:pPr lvl="1"/>
            <a:r>
              <a:rPr lang="en-GB" dirty="0" smtClean="0"/>
              <a:t>Provide </a:t>
            </a:r>
            <a:r>
              <a:rPr lang="en-GB" dirty="0">
                <a:solidFill>
                  <a:srgbClr val="E46C0A"/>
                </a:solidFill>
              </a:rPr>
              <a:t>software</a:t>
            </a:r>
            <a:r>
              <a:rPr lang="en-GB" dirty="0"/>
              <a:t> for </a:t>
            </a:r>
            <a:r>
              <a:rPr lang="en-GB" dirty="0" smtClean="0"/>
              <a:t>all the </a:t>
            </a:r>
            <a:r>
              <a:rPr lang="en-GB" dirty="0"/>
              <a:t>steps of macromolecular </a:t>
            </a:r>
            <a:r>
              <a:rPr lang="en-GB" dirty="0" smtClean="0"/>
              <a:t>crystallography.</a:t>
            </a:r>
          </a:p>
          <a:p>
            <a:pPr lvl="1"/>
            <a:r>
              <a:rPr lang="en-GB" dirty="0" smtClean="0"/>
              <a:t>Promote </a:t>
            </a:r>
            <a:r>
              <a:rPr lang="en-GB" dirty="0"/>
              <a:t>the </a:t>
            </a:r>
            <a:r>
              <a:rPr lang="en-GB" dirty="0">
                <a:solidFill>
                  <a:srgbClr val="E46C0A"/>
                </a:solidFill>
              </a:rPr>
              <a:t>teaching</a:t>
            </a:r>
            <a:r>
              <a:rPr lang="en-GB" dirty="0"/>
              <a:t> of macromolecular crystallography </a:t>
            </a:r>
            <a:endParaRPr lang="en-GB" dirty="0" smtClean="0"/>
          </a:p>
          <a:p>
            <a:pPr lvl="1"/>
            <a:r>
              <a:rPr lang="en-GB" dirty="0" smtClean="0"/>
              <a:t>Provide </a:t>
            </a:r>
            <a:r>
              <a:rPr lang="en-GB" dirty="0"/>
              <a:t>a graphical user interface for organisation and </a:t>
            </a:r>
            <a:r>
              <a:rPr lang="en-GB" dirty="0" smtClean="0"/>
              <a:t>guidance (</a:t>
            </a:r>
            <a:r>
              <a:rPr lang="en-GB" dirty="0"/>
              <a:t>CCP4i).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19/09/2013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7B98CBA5-B6A3-274B-872B-9C102608F50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6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59A4C-DDF7-3B4E-A6AB-BCEDBF23B92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18433" name="Content Placeholder 2"/>
          <p:cNvSpPr>
            <a:spLocks noGrp="1"/>
          </p:cNvSpPr>
          <p:nvPr>
            <p:ph idx="4294967295"/>
          </p:nvPr>
        </p:nvSpPr>
        <p:spPr>
          <a:xfrm>
            <a:off x="225777" y="375709"/>
            <a:ext cx="4553186" cy="5786438"/>
          </a:xfrm>
        </p:spPr>
        <p:txBody>
          <a:bodyPr/>
          <a:lstStyle/>
          <a:p>
            <a:endParaRPr lang="en-GB" dirty="0" smtClean="0">
              <a:latin typeface="Calibri" charset="0"/>
            </a:endParaRPr>
          </a:p>
          <a:p>
            <a:r>
              <a:rPr lang="en-GB" dirty="0" smtClean="0">
                <a:latin typeface="Calibri" charset="0"/>
              </a:rPr>
              <a:t>Part </a:t>
            </a:r>
            <a:r>
              <a:rPr lang="en-GB" dirty="0">
                <a:latin typeface="Calibri" charset="0"/>
              </a:rPr>
              <a:t>of the </a:t>
            </a:r>
            <a:r>
              <a:rPr lang="en-GB" sz="2000" dirty="0" smtClean="0">
                <a:latin typeface="Calibri" charset="0"/>
              </a:rPr>
              <a:t>the </a:t>
            </a:r>
            <a:r>
              <a:rPr lang="en-GB" sz="2000" dirty="0">
                <a:latin typeface="Calibri" charset="0"/>
              </a:rPr>
              <a:t>Science and Technology Facilities Council (STFC)</a:t>
            </a:r>
          </a:p>
          <a:p>
            <a:r>
              <a:rPr lang="en-GB" dirty="0">
                <a:latin typeface="Calibri" charset="0"/>
              </a:rPr>
              <a:t>Hosted by the </a:t>
            </a:r>
            <a:r>
              <a:rPr lang="en-GB" sz="2000" dirty="0">
                <a:latin typeface="Calibri" charset="0"/>
              </a:rPr>
              <a:t>Research Complex at Harwell (</a:t>
            </a:r>
            <a:r>
              <a:rPr lang="en-GB" sz="2000" dirty="0" err="1">
                <a:latin typeface="Calibri" charset="0"/>
              </a:rPr>
              <a:t>RCaH</a:t>
            </a:r>
            <a:r>
              <a:rPr lang="en-GB" sz="2000" dirty="0">
                <a:latin typeface="Calibri" charset="0"/>
              </a:rPr>
              <a:t>) next door to Diamond</a:t>
            </a:r>
          </a:p>
          <a:p>
            <a:endParaRPr lang="en-GB" sz="2000" dirty="0">
              <a:latin typeface="Calibri" charset="0"/>
            </a:endParaRPr>
          </a:p>
          <a:p>
            <a:endParaRPr lang="en-GB" sz="2000" dirty="0">
              <a:latin typeface="Calibri" charset="0"/>
            </a:endParaRPr>
          </a:p>
          <a:p>
            <a:endParaRPr lang="en-GB" sz="2000" dirty="0">
              <a:latin typeface="Calibri" charset="0"/>
            </a:endParaRPr>
          </a:p>
          <a:p>
            <a:endParaRPr lang="en-GB" sz="2000" dirty="0">
              <a:latin typeface="Calibri" charset="0"/>
            </a:endParaRPr>
          </a:p>
          <a:p>
            <a:endParaRPr lang="en-GB" sz="2000" dirty="0">
              <a:latin typeface="Calibri" charset="0"/>
            </a:endParaRPr>
          </a:p>
          <a:p>
            <a:pPr>
              <a:buFont typeface="Arial" charset="0"/>
              <a:buNone/>
            </a:pPr>
            <a:endParaRPr lang="en-GB" sz="2000" dirty="0">
              <a:latin typeface="Calibri" charset="0"/>
            </a:endParaRPr>
          </a:p>
          <a:p>
            <a:r>
              <a:rPr lang="en-GB" sz="2000" dirty="0">
                <a:latin typeface="Calibri" charset="0"/>
              </a:rPr>
              <a:t>CCP4 funded by:</a:t>
            </a:r>
          </a:p>
          <a:p>
            <a:pPr lvl="1"/>
            <a:r>
              <a:rPr lang="en-GB" sz="1800" dirty="0">
                <a:latin typeface="Calibri" charset="0"/>
              </a:rPr>
              <a:t>Biotechnology and Biological Sciences Research Council (BBSRC)</a:t>
            </a:r>
          </a:p>
          <a:p>
            <a:pPr lvl="1"/>
            <a:r>
              <a:rPr lang="en-GB" sz="1800" dirty="0">
                <a:latin typeface="Calibri" charset="0"/>
              </a:rPr>
              <a:t>Medical Research Council (MRC)</a:t>
            </a:r>
          </a:p>
          <a:p>
            <a:pPr lvl="1"/>
            <a:r>
              <a:rPr lang="en-GB" sz="1800" dirty="0">
                <a:latin typeface="Calibri" charset="0"/>
              </a:rPr>
              <a:t>Industrial funding</a:t>
            </a:r>
          </a:p>
          <a:p>
            <a:pPr lvl="1"/>
            <a:endParaRPr lang="en-GB" dirty="0">
              <a:latin typeface="Calibri" charset="0"/>
            </a:endParaRPr>
          </a:p>
        </p:txBody>
      </p:sp>
      <p:pic>
        <p:nvPicPr>
          <p:cNvPr id="61442" name="Picture 2" descr="http://onedreamtravel.com/blog/wp-content/uploads/2012/08/map-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62776"/>
            <a:ext cx="3929062" cy="5730875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7643813" y="4758092"/>
            <a:ext cx="142875" cy="142875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29538" y="4672367"/>
            <a:ext cx="6159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ＭＳ Ｐゴシック" charset="0"/>
              </a:rPr>
              <a:t>CCP4</a:t>
            </a:r>
          </a:p>
        </p:txBody>
      </p:sp>
      <p:pic>
        <p:nvPicPr>
          <p:cNvPr id="12" name="Picture 7" descr="http://www.ptgrey.com/newsletters/images/Diamond_Synchrotron_facility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893080"/>
            <a:ext cx="2374900" cy="1500187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Documents and Settings\rmk65\My Documents\My Pictures\rcah\rcah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50142"/>
            <a:ext cx="2259012" cy="1500188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" descr="http://www.rc-harwell.ac.uk/assets/site_files/img/header_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220151"/>
            <a:ext cx="1574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047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19/09/2013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59A4C-DDF7-3B4E-A6AB-BCEDBF23B924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22529" name="Content Placeholder 2"/>
          <p:cNvSpPr>
            <a:spLocks noGrp="1"/>
          </p:cNvSpPr>
          <p:nvPr>
            <p:ph idx="4294967295"/>
          </p:nvPr>
        </p:nvSpPr>
        <p:spPr>
          <a:xfrm>
            <a:off x="291630" y="112313"/>
            <a:ext cx="4329113" cy="5786438"/>
          </a:xfrm>
        </p:spPr>
        <p:txBody>
          <a:bodyPr/>
          <a:lstStyle/>
          <a:p>
            <a:r>
              <a:rPr lang="en-GB" sz="2000" dirty="0">
                <a:latin typeface="Calibri" charset="0"/>
              </a:rPr>
              <a:t>Core Group </a:t>
            </a:r>
            <a:r>
              <a:rPr lang="en-GB" sz="2000" dirty="0" smtClean="0">
                <a:latin typeface="Calibri" charset="0"/>
              </a:rPr>
              <a:t>(Harwell Oxford</a:t>
            </a:r>
            <a:r>
              <a:rPr lang="en-GB" sz="2000" dirty="0">
                <a:latin typeface="Calibri" charset="0"/>
              </a:rPr>
              <a:t>):</a:t>
            </a:r>
          </a:p>
          <a:p>
            <a:pPr lvl="1"/>
            <a:r>
              <a:rPr lang="en-GB" sz="1400" dirty="0">
                <a:latin typeface="Calibri" charset="0"/>
              </a:rPr>
              <a:t>Maintain software suite</a:t>
            </a:r>
          </a:p>
          <a:p>
            <a:pPr lvl="1"/>
            <a:r>
              <a:rPr lang="en-GB" sz="1400" dirty="0">
                <a:latin typeface="Calibri" charset="0"/>
              </a:rPr>
              <a:t>Automation and infrastructural developments</a:t>
            </a:r>
          </a:p>
          <a:p>
            <a:pPr lvl="1"/>
            <a:r>
              <a:rPr lang="en-GB" sz="1400" dirty="0">
                <a:latin typeface="Calibri" charset="0"/>
              </a:rPr>
              <a:t>Collaborate with Diamond on software deployment on the </a:t>
            </a:r>
            <a:r>
              <a:rPr lang="en-GB" sz="1400" dirty="0" err="1">
                <a:latin typeface="Calibri" charset="0"/>
              </a:rPr>
              <a:t>beamline</a:t>
            </a:r>
            <a:endParaRPr lang="en-GB" sz="1400" dirty="0">
              <a:latin typeface="Calibri" charset="0"/>
            </a:endParaRPr>
          </a:p>
          <a:p>
            <a:pPr lvl="1"/>
            <a:r>
              <a:rPr lang="en-GB" sz="1400" dirty="0">
                <a:latin typeface="Calibri" charset="0"/>
              </a:rPr>
              <a:t>Educational outreach</a:t>
            </a:r>
          </a:p>
          <a:p>
            <a:pPr lvl="1"/>
            <a:r>
              <a:rPr lang="en-GB" sz="1400" dirty="0">
                <a:latin typeface="Calibri" charset="0"/>
              </a:rPr>
              <a:t>Maintaining CCP4 resources such as the CCP4 bulletin </a:t>
            </a:r>
            <a:r>
              <a:rPr lang="en-GB" sz="1400" dirty="0" smtClean="0">
                <a:latin typeface="Calibri" charset="0"/>
              </a:rPr>
              <a:t>board, helpdesk, newsletters</a:t>
            </a:r>
            <a:endParaRPr lang="en-GB" sz="1400" dirty="0">
              <a:latin typeface="Calibri" charset="0"/>
            </a:endParaRPr>
          </a:p>
          <a:p>
            <a:pPr>
              <a:lnSpc>
                <a:spcPct val="130000"/>
              </a:lnSpc>
            </a:pPr>
            <a:r>
              <a:rPr lang="en-GB" sz="2000" dirty="0">
                <a:latin typeface="Calibri" charset="0"/>
              </a:rPr>
              <a:t>Cambridge:</a:t>
            </a:r>
          </a:p>
          <a:p>
            <a:pPr lvl="1"/>
            <a:r>
              <a:rPr lang="en-GB" sz="1400" dirty="0">
                <a:latin typeface="Calibri" charset="0"/>
              </a:rPr>
              <a:t>Laboratory of Medical Biology</a:t>
            </a:r>
          </a:p>
          <a:p>
            <a:pPr lvl="2"/>
            <a:r>
              <a:rPr lang="en-GB" sz="1200" dirty="0">
                <a:latin typeface="Calibri" charset="0"/>
              </a:rPr>
              <a:t>Data processing software - Mosflm, Aimless</a:t>
            </a:r>
          </a:p>
          <a:p>
            <a:pPr lvl="2"/>
            <a:r>
              <a:rPr lang="en-GB" sz="1200" dirty="0">
                <a:latin typeface="Calibri" charset="0"/>
              </a:rPr>
              <a:t>Refinement software – Refmac</a:t>
            </a:r>
          </a:p>
          <a:p>
            <a:pPr lvl="2"/>
            <a:r>
              <a:rPr lang="en-GB" sz="1200" dirty="0">
                <a:latin typeface="Calibri" charset="0"/>
              </a:rPr>
              <a:t>Model building - Coot </a:t>
            </a:r>
          </a:p>
          <a:p>
            <a:pPr lvl="1"/>
            <a:r>
              <a:rPr lang="en-GB" sz="1400" dirty="0">
                <a:latin typeface="Calibri" charset="0"/>
              </a:rPr>
              <a:t>University of Cambridge</a:t>
            </a:r>
          </a:p>
          <a:p>
            <a:pPr lvl="2"/>
            <a:r>
              <a:rPr lang="en-GB" sz="1200" dirty="0">
                <a:latin typeface="Calibri" charset="0"/>
              </a:rPr>
              <a:t>Phaser group</a:t>
            </a:r>
          </a:p>
          <a:p>
            <a:pPr>
              <a:lnSpc>
                <a:spcPct val="130000"/>
              </a:lnSpc>
            </a:pPr>
            <a:r>
              <a:rPr lang="en-GB" sz="2000" dirty="0">
                <a:latin typeface="Calibri" charset="0"/>
              </a:rPr>
              <a:t>University of York:</a:t>
            </a:r>
          </a:p>
          <a:p>
            <a:pPr lvl="1"/>
            <a:r>
              <a:rPr lang="en-GB" sz="1400" dirty="0">
                <a:latin typeface="Calibri" charset="0"/>
              </a:rPr>
              <a:t>Software development – CCP4mg, Buccaneer, Parrot</a:t>
            </a:r>
          </a:p>
          <a:p>
            <a:pPr lvl="1"/>
            <a:r>
              <a:rPr lang="en-GB" sz="1400" dirty="0">
                <a:latin typeface="Calibri" charset="0"/>
              </a:rPr>
              <a:t>CCP4 GUI2 development </a:t>
            </a:r>
          </a:p>
          <a:p>
            <a:pPr>
              <a:lnSpc>
                <a:spcPct val="130000"/>
              </a:lnSpc>
            </a:pPr>
            <a:r>
              <a:rPr lang="en-GB" sz="1800" dirty="0" smtClean="0">
                <a:latin typeface="Calibri" charset="0"/>
              </a:rPr>
              <a:t>Leiden </a:t>
            </a:r>
            <a:r>
              <a:rPr lang="en-GB" sz="1800" dirty="0">
                <a:latin typeface="Calibri" charset="0"/>
              </a:rPr>
              <a:t>in the </a:t>
            </a:r>
            <a:r>
              <a:rPr lang="en-GB" sz="1800" dirty="0" smtClean="0">
                <a:latin typeface="Calibri" charset="0"/>
              </a:rPr>
              <a:t>Netherlands</a:t>
            </a:r>
          </a:p>
          <a:p>
            <a:pPr lvl="1"/>
            <a:r>
              <a:rPr lang="en-GB" sz="1400" dirty="0">
                <a:latin typeface="Calibri" charset="0"/>
              </a:rPr>
              <a:t>Crank </a:t>
            </a:r>
            <a:r>
              <a:rPr lang="en-GB" sz="1400" dirty="0" smtClean="0">
                <a:latin typeface="Calibri" charset="0"/>
              </a:rPr>
              <a:t>group</a:t>
            </a:r>
            <a:endParaRPr lang="en-GB" dirty="0">
              <a:latin typeface="Calibri" charset="0"/>
            </a:endParaRPr>
          </a:p>
        </p:txBody>
      </p:sp>
      <p:pic>
        <p:nvPicPr>
          <p:cNvPr id="61442" name="Picture 2" descr="http://onedreamtravel.com/blog/wp-content/uploads/2012/08/map-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62776"/>
            <a:ext cx="3929062" cy="5730875"/>
          </a:xfrm>
          <a:prstGeom prst="rect">
            <a:avLst/>
          </a:prstGeom>
          <a:noFill/>
          <a:ln>
            <a:noFill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7643813" y="4786313"/>
            <a:ext cx="142875" cy="142875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29538" y="4700588"/>
            <a:ext cx="84530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ＭＳ Ｐゴシック" charset="0"/>
              </a:rPr>
              <a:t>Harwell</a:t>
            </a:r>
          </a:p>
        </p:txBody>
      </p:sp>
      <p:sp>
        <p:nvSpPr>
          <p:cNvPr id="7" name="5-Point Star 6"/>
          <p:cNvSpPr/>
          <p:nvPr/>
        </p:nvSpPr>
        <p:spPr>
          <a:xfrm>
            <a:off x="7929563" y="4500563"/>
            <a:ext cx="142875" cy="142875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0700" y="4394200"/>
            <a:ext cx="11049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ＭＳ Ｐゴシック" charset="0"/>
              </a:rPr>
              <a:t>Cambridge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7510345" y="3656538"/>
            <a:ext cx="142875" cy="142875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15120" y="3577163"/>
            <a:ext cx="557212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ＭＳ Ｐゴシック" charset="0"/>
              </a:rPr>
              <a:t>York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81746" y="3881224"/>
            <a:ext cx="9762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ＭＳ Ｐゴシック" charset="0"/>
              </a:rPr>
              <a:t>Liverpool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7076546" y="3965045"/>
            <a:ext cx="142875" cy="142875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3200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/>
              <a:t>Molecular Replacement in CCP4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1055668"/>
            <a:ext cx="8229600" cy="4237058"/>
          </a:xfrm>
        </p:spPr>
        <p:txBody>
          <a:bodyPr/>
          <a:lstStyle/>
          <a:p>
            <a:r>
              <a:rPr lang="en-US" i="1" dirty="0"/>
              <a:t>							</a:t>
            </a:r>
            <a:r>
              <a:rPr lang="en-US" i="1" dirty="0" err="1" smtClean="0"/>
              <a:t>AmoRe</a:t>
            </a:r>
            <a:endParaRPr lang="en-US" i="1" dirty="0"/>
          </a:p>
          <a:p>
            <a:r>
              <a:rPr lang="en-US" dirty="0"/>
              <a:t>				</a:t>
            </a:r>
            <a:r>
              <a:rPr lang="en-GB" dirty="0"/>
              <a:t>Jorge </a:t>
            </a:r>
            <a:r>
              <a:rPr lang="en-GB" dirty="0" err="1" smtClean="0"/>
              <a:t>Navaza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dirty="0" smtClean="0"/>
              <a:t>IBS </a:t>
            </a:r>
            <a:r>
              <a:rPr lang="en-US" dirty="0"/>
              <a:t>Grenoble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							Molrep</a:t>
            </a:r>
            <a:endParaRPr lang="en-US" i="1" dirty="0"/>
          </a:p>
          <a:p>
            <a:r>
              <a:rPr lang="en-US" dirty="0" smtClean="0"/>
              <a:t>				Alexey </a:t>
            </a:r>
            <a:r>
              <a:rPr lang="en-US" dirty="0" err="1" smtClean="0"/>
              <a:t>Vagin</a:t>
            </a:r>
            <a:r>
              <a:rPr lang="en-US" dirty="0" smtClean="0"/>
              <a:t>			University </a:t>
            </a:r>
            <a:r>
              <a:rPr lang="en-US" dirty="0"/>
              <a:t>of </a:t>
            </a:r>
            <a:r>
              <a:rPr lang="en-US" dirty="0" smtClean="0"/>
              <a:t>York</a:t>
            </a:r>
          </a:p>
          <a:p>
            <a:r>
              <a:rPr lang="en-US" dirty="0" smtClean="0"/>
              <a:t>				</a:t>
            </a:r>
          </a:p>
          <a:p>
            <a:endParaRPr lang="en-US" dirty="0"/>
          </a:p>
          <a:p>
            <a:pPr marL="0" lvl="1" indent="0">
              <a:spcBef>
                <a:spcPts val="320"/>
              </a:spcBef>
              <a:buNone/>
            </a:pPr>
            <a:r>
              <a:rPr lang="en-GB" i="1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			Phaser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Randy Read	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Cambridge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Airlie McCoy	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Cambridge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Gabor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Bunkozci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Cambridge</a:t>
            </a:r>
            <a:endParaRPr lang="en-GB" dirty="0">
              <a:solidFill>
                <a:prstClr val="black"/>
              </a:solidFill>
              <a:latin typeface="Calibri" pitchFamily="34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82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/>
              <a:t>Molecular Replacement in CCP4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1055685"/>
            <a:ext cx="8229600" cy="4934685"/>
          </a:xfrm>
        </p:spPr>
        <p:txBody>
          <a:bodyPr/>
          <a:lstStyle/>
          <a:p>
            <a:r>
              <a:rPr lang="en-US" i="1" dirty="0" smtClean="0"/>
              <a:t>						</a:t>
            </a:r>
            <a:r>
              <a:rPr lang="en-US" i="1" dirty="0"/>
              <a:t>	</a:t>
            </a:r>
            <a:r>
              <a:rPr lang="en-US" i="1" dirty="0" smtClean="0"/>
              <a:t>Balbes</a:t>
            </a:r>
          </a:p>
          <a:p>
            <a:r>
              <a:rPr lang="en-US" dirty="0" smtClean="0"/>
              <a:t>				Alexey </a:t>
            </a:r>
            <a:r>
              <a:rPr lang="en-US" dirty="0" err="1" smtClean="0"/>
              <a:t>Vagin</a:t>
            </a:r>
            <a:r>
              <a:rPr lang="en-US" dirty="0" smtClean="0"/>
              <a:t>			University </a:t>
            </a:r>
            <a:r>
              <a:rPr lang="en-US" dirty="0"/>
              <a:t>of </a:t>
            </a:r>
            <a:r>
              <a:rPr lang="en-US" dirty="0" smtClean="0"/>
              <a:t>York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Fei</a:t>
            </a:r>
            <a:r>
              <a:rPr lang="en-US" dirty="0" smtClean="0"/>
              <a:t> Long				MRC LMB</a:t>
            </a:r>
          </a:p>
          <a:p>
            <a:r>
              <a:rPr lang="en-US" dirty="0"/>
              <a:t>				</a:t>
            </a:r>
            <a:r>
              <a:rPr lang="en-US" dirty="0" err="1"/>
              <a:t>Garib</a:t>
            </a:r>
            <a:r>
              <a:rPr lang="en-US" dirty="0"/>
              <a:t> </a:t>
            </a:r>
            <a:r>
              <a:rPr lang="en-US" dirty="0" err="1"/>
              <a:t>Murshudov</a:t>
            </a:r>
            <a:r>
              <a:rPr lang="en-US" dirty="0"/>
              <a:t>		MRC </a:t>
            </a:r>
            <a:r>
              <a:rPr lang="en-US" dirty="0" smtClean="0"/>
              <a:t>LMB</a:t>
            </a:r>
          </a:p>
          <a:p>
            <a:endParaRPr lang="en-US" dirty="0" smtClean="0"/>
          </a:p>
          <a:p>
            <a:r>
              <a:rPr lang="en-US" i="1" dirty="0" smtClean="0"/>
              <a:t>							</a:t>
            </a:r>
            <a:r>
              <a:rPr lang="en-US" i="1" dirty="0" err="1" smtClean="0"/>
              <a:t>MrBUMP</a:t>
            </a:r>
            <a:endParaRPr lang="en-US" i="1" dirty="0" smtClean="0"/>
          </a:p>
          <a:p>
            <a:r>
              <a:rPr lang="en-US" dirty="0" smtClean="0"/>
              <a:t>				Ronan Keegan		STFC RAL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Martyn</a:t>
            </a:r>
            <a:r>
              <a:rPr lang="en-US" dirty="0" smtClean="0"/>
              <a:t> Winn			STFC DL</a:t>
            </a:r>
          </a:p>
          <a:p>
            <a:endParaRPr lang="en-US" dirty="0" smtClean="0"/>
          </a:p>
          <a:p>
            <a:r>
              <a:rPr lang="en-US" i="1" dirty="0" smtClean="0"/>
              <a:t>							Ample</a:t>
            </a:r>
          </a:p>
          <a:p>
            <a:r>
              <a:rPr lang="en-US" i="1" dirty="0"/>
              <a:t>	</a:t>
            </a:r>
            <a:r>
              <a:rPr lang="en-US" i="1" dirty="0" smtClean="0"/>
              <a:t>			</a:t>
            </a:r>
            <a:r>
              <a:rPr lang="en-US" dirty="0" smtClean="0"/>
              <a:t>Ronan </a:t>
            </a:r>
            <a:r>
              <a:rPr lang="en-US" dirty="0"/>
              <a:t>Keegan		STFC </a:t>
            </a:r>
            <a:r>
              <a:rPr lang="en-US" dirty="0" smtClean="0"/>
              <a:t>RAL</a:t>
            </a:r>
          </a:p>
          <a:p>
            <a:r>
              <a:rPr lang="en-US" dirty="0" smtClean="0"/>
              <a:t>				Jaclyn </a:t>
            </a:r>
            <a:r>
              <a:rPr lang="en-US" dirty="0" err="1"/>
              <a:t>Bibby</a:t>
            </a:r>
            <a:r>
              <a:rPr lang="en-US" dirty="0"/>
              <a:t>			University of </a:t>
            </a:r>
            <a:r>
              <a:rPr lang="en-US" dirty="0" smtClean="0"/>
              <a:t>Liverpool</a:t>
            </a:r>
          </a:p>
          <a:p>
            <a:r>
              <a:rPr lang="en-US" dirty="0" smtClean="0"/>
              <a:t>				Daniel </a:t>
            </a:r>
            <a:r>
              <a:rPr lang="en-US" dirty="0" err="1" smtClean="0"/>
              <a:t>Rigden</a:t>
            </a:r>
            <a:r>
              <a:rPr lang="en-US" dirty="0" smtClean="0"/>
              <a:t>		University </a:t>
            </a:r>
            <a:r>
              <a:rPr lang="en-US" dirty="0"/>
              <a:t>of Liverpool</a:t>
            </a:r>
          </a:p>
          <a:p>
            <a:r>
              <a:rPr lang="en-US" dirty="0" smtClean="0"/>
              <a:t>				Olga Mayans			University </a:t>
            </a:r>
            <a:r>
              <a:rPr lang="en-US" dirty="0"/>
              <a:t>of Liverpool</a:t>
            </a:r>
          </a:p>
        </p:txBody>
      </p:sp>
    </p:spTree>
    <p:extLst>
      <p:ext uri="{BB962C8B-B14F-4D97-AF65-F5344CB8AC3E}">
        <p14:creationId xmlns:p14="http://schemas.microsoft.com/office/powerpoint/2010/main" val="394249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haser_logo-bleach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030538"/>
            <a:ext cx="7772400" cy="1470025"/>
          </a:xfrm>
        </p:spPr>
        <p:txBody>
          <a:bodyPr>
            <a:normAutofit/>
          </a:bodyPr>
          <a:lstStyle/>
          <a:p>
            <a:r>
              <a:rPr lang="en-GB" sz="4400" b="1" dirty="0" smtClean="0"/>
              <a:t>Molecular Replacement</a:t>
            </a:r>
            <a:endParaRPr lang="en-GB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93075" y="4429132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6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Gábor</a:t>
            </a:r>
            <a:r>
              <a:rPr lang="en-GB" sz="36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GB" sz="36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Bunkóczi</a:t>
            </a:r>
            <a:endParaRPr lang="en-GB" sz="3600" b="1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Picture 2" descr="C:\ajm201.local\MyPresentations\phaser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000108"/>
            <a:ext cx="7620000" cy="212407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1313C-265D-CC46-94AB-852BFE0C6B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29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similar structures</a:t>
            </a:r>
            <a:endParaRPr lang="en-GB" dirty="0"/>
          </a:p>
        </p:txBody>
      </p:sp>
      <p:pic>
        <p:nvPicPr>
          <p:cNvPr id="17" name="Picture 16" descr="brick_with_mode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0000" y="1512000"/>
            <a:ext cx="3409524" cy="2368254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785786" y="4500570"/>
          <a:ext cx="26016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"/>
                <a:gridCol w="428628"/>
                <a:gridCol w="357190"/>
                <a:gridCol w="785818"/>
                <a:gridCol w="7443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φ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12.6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123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2.1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12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69.9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287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470763" y="4500570"/>
          <a:ext cx="26016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"/>
                <a:gridCol w="428628"/>
                <a:gridCol w="357190"/>
                <a:gridCol w="785818"/>
                <a:gridCol w="7443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φ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10.4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113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3.5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18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57.2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265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0" name="Picture 29" descr="brick_with_unknow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2000" y="1512000"/>
            <a:ext cx="3409524" cy="2368254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57356" y="4214818"/>
            <a:ext cx="1714512" cy="21431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572264" y="4214818"/>
            <a:ext cx="1714512" cy="21431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46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 error</a:t>
            </a:r>
            <a:endParaRPr lang="en-GB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 l="368" t="461" r="368" b="461"/>
          <a:stretch>
            <a:fillRect/>
          </a:stretch>
        </p:blipFill>
        <p:spPr bwMode="auto">
          <a:xfrm>
            <a:off x="2336240" y="2713590"/>
            <a:ext cx="3968750" cy="317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cxnSp>
        <p:nvCxnSpPr>
          <p:cNvPr id="6" name="Straight Arrow Connector 5"/>
          <p:cNvCxnSpPr>
            <a:stCxn id="7" idx="2"/>
          </p:cNvCxnSpPr>
          <p:nvPr/>
        </p:nvCxnSpPr>
        <p:spPr>
          <a:xfrm flipH="1">
            <a:off x="6117167" y="2402416"/>
            <a:ext cx="1344081" cy="77258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32488" y="1325198"/>
            <a:ext cx="285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 incompleteness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662" y="1357298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Position errors</a:t>
            </a:r>
          </a:p>
        </p:txBody>
      </p:sp>
      <p:cxnSp>
        <p:nvCxnSpPr>
          <p:cNvPr id="12" name="Straight Arrow Connector 11"/>
          <p:cNvCxnSpPr>
            <a:stCxn id="11" idx="2"/>
          </p:cNvCxnSpPr>
          <p:nvPr/>
        </p:nvCxnSpPr>
        <p:spPr>
          <a:xfrm>
            <a:off x="2321703" y="1942073"/>
            <a:ext cx="1562380" cy="140226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8681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285852" y="2428868"/>
            <a:ext cx="2500330" cy="242889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Probability density </a:t>
            </a:r>
            <a:r>
              <a:rPr lang="en-GB" dirty="0"/>
              <a:t>of </a:t>
            </a:r>
            <a:r>
              <a:rPr lang="en-GB" dirty="0" smtClean="0"/>
              <a:t>F</a:t>
            </a:r>
            <a:r>
              <a:rPr lang="en-GB" baseline="-25000" dirty="0" smtClean="0"/>
              <a:t>obs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42910" y="5570552"/>
            <a:ext cx="4357718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-1071602" y="3857628"/>
            <a:ext cx="3857652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750067" y="3750471"/>
            <a:ext cx="1928826" cy="1714512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857224" y="3492500"/>
            <a:ext cx="2614109" cy="2079640"/>
          </a:xfrm>
          <a:prstGeom prst="straightConnector1">
            <a:avLst/>
          </a:prstGeom>
          <a:ln w="508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02533" y="2910413"/>
            <a:ext cx="1264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4400" b="1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4400" baseline="-250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endParaRPr lang="en-GB" sz="4400" baseline="-25000" dirty="0">
              <a:solidFill>
                <a:srgbClr val="C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4495" y="2894536"/>
            <a:ext cx="2500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4400" i="1" dirty="0" err="1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</a:t>
            </a:r>
            <a:r>
              <a:rPr lang="en-GB" sz="4400" b="1" dirty="0" err="1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4400" baseline="-25000" dirty="0" err="1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endParaRPr lang="en-GB" sz="44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6788" y="4569326"/>
            <a:ext cx="30744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is distributed normally about DF</a:t>
            </a:r>
            <a:r>
              <a:rPr lang="en-GB" sz="2800" baseline="-25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endParaRPr lang="en-GB" sz="28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56788" y="1885392"/>
            <a:ext cx="30744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is the structure factor from the TRUE structure</a:t>
            </a:r>
            <a:endParaRPr lang="en-GB" sz="28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6788" y="3658247"/>
            <a:ext cx="3074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|F</a:t>
            </a:r>
            <a:r>
              <a:rPr lang="en-GB" sz="2800" baseline="-25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| is observed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3771" y="1127637"/>
            <a:ext cx="4615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(given model and parameters characterising model errors)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1724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285852" y="2428868"/>
            <a:ext cx="2500330" cy="242889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Probability density of F</a:t>
            </a:r>
            <a:r>
              <a:rPr lang="en-GB" baseline="-25000" dirty="0" smtClean="0"/>
              <a:t>obs</a:t>
            </a:r>
            <a:endParaRPr lang="en-GB" baseline="-250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42910" y="5570552"/>
            <a:ext cx="4357718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-1071602" y="3857628"/>
            <a:ext cx="3857652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Brace 24"/>
          <p:cNvSpPr/>
          <p:nvPr/>
        </p:nvSpPr>
        <p:spPr>
          <a:xfrm flipH="1">
            <a:off x="2285984" y="2571744"/>
            <a:ext cx="285752" cy="1071570"/>
          </a:xfrm>
          <a:prstGeom prst="rightBrace">
            <a:avLst>
              <a:gd name="adj1" fmla="val 32896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857224" y="2921000"/>
            <a:ext cx="2328359" cy="266066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750067" y="3750471"/>
            <a:ext cx="1928826" cy="1714512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e 29"/>
          <p:cNvSpPr/>
          <p:nvPr/>
        </p:nvSpPr>
        <p:spPr>
          <a:xfrm rot="13285635" flipH="1">
            <a:off x="1675826" y="3477246"/>
            <a:ext cx="355164" cy="2570326"/>
          </a:xfrm>
          <a:prstGeom prst="rightBrace">
            <a:avLst>
              <a:gd name="adj1" fmla="val 32896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3994" y="2148405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44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4400" baseline="-25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endParaRPr lang="en-GB" sz="4400" baseline="-25000" dirty="0">
              <a:solidFill>
                <a:prstClr val="black">
                  <a:lumMod val="50000"/>
                  <a:lumOff val="50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5918" y="4500570"/>
            <a:ext cx="1214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4400" i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</a:t>
            </a:r>
            <a:r>
              <a:rPr lang="en-GB" sz="44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4400" baseline="-250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endParaRPr lang="en-GB" sz="44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728" y="2714620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l-GR" sz="4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σ</a:t>
            </a:r>
            <a:r>
              <a:rPr lang="el-GR" sz="44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Δ</a:t>
            </a:r>
            <a:endParaRPr lang="en-GB" sz="44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43372" y="1214422"/>
            <a:ext cx="50006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–	model 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structure 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factor	Dependent 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on 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orientation 	and 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position of 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3372" y="2643182"/>
            <a:ext cx="50006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8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–	</a:t>
            </a:r>
            <a:r>
              <a:rPr lang="en-GB" sz="28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Luzzati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-factor (0 ≤ D ≤ 1)</a:t>
            </a:r>
            <a:b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	Dependent on model</a:t>
            </a:r>
            <a:b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	errors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3372" y="4115707"/>
            <a:ext cx="50006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l-GR" sz="28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σ</a:t>
            </a:r>
            <a:r>
              <a:rPr lang="el-GR" sz="2800" i="1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Δ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–	uncertainty</a:t>
            </a:r>
            <a:b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	Dependent on model</a:t>
            </a:r>
            <a:b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	errors and incompleteness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0126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30" grpId="0" animBg="1"/>
      <p:bldP spid="13" grpId="0"/>
      <p:bldP spid="14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>
            <a:spLocks noChangeAspect="1"/>
          </p:cNvSpPr>
          <p:nvPr/>
        </p:nvSpPr>
        <p:spPr>
          <a:xfrm>
            <a:off x="6151576" y="1714480"/>
            <a:ext cx="1320255" cy="131965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Probability density of |F</a:t>
            </a:r>
            <a:r>
              <a:rPr lang="en-GB" baseline="-25000" dirty="0" smtClean="0"/>
              <a:t>obs</a:t>
            </a:r>
            <a:r>
              <a:rPr lang="en-GB" dirty="0" smtClean="0"/>
              <a:t>|</a:t>
            </a:r>
            <a:endParaRPr lang="en-GB" dirty="0"/>
          </a:p>
        </p:txBody>
      </p:sp>
      <p:cxnSp>
        <p:nvCxnSpPr>
          <p:cNvPr id="21" name="Straight Arrow Connector 20"/>
          <p:cNvCxnSpPr/>
          <p:nvPr/>
        </p:nvCxnSpPr>
        <p:spPr>
          <a:xfrm rot="5400000" flipH="1" flipV="1">
            <a:off x="5215737" y="2353981"/>
            <a:ext cx="1714512" cy="158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86446" y="2997718"/>
            <a:ext cx="3071834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072198" y="2328333"/>
            <a:ext cx="806969" cy="66938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7205417" y="3413912"/>
            <a:ext cx="0" cy="946421"/>
          </a:xfrm>
          <a:prstGeom prst="straightConnector1">
            <a:avLst/>
          </a:prstGeom>
          <a:ln w="50800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5638280" y="4339194"/>
            <a:ext cx="3071834" cy="1978216"/>
            <a:chOff x="5786446" y="4572008"/>
            <a:chExt cx="3071834" cy="1978216"/>
          </a:xfrm>
        </p:grpSpPr>
        <p:cxnSp>
          <p:nvCxnSpPr>
            <p:cNvPr id="38" name="Straight Arrow Connector 37"/>
            <p:cNvCxnSpPr/>
            <p:nvPr/>
          </p:nvCxnSpPr>
          <p:spPr>
            <a:xfrm rot="5400000" flipH="1" flipV="1">
              <a:off x="5215737" y="5428469"/>
              <a:ext cx="1714512" cy="158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5786446" y="6072206"/>
              <a:ext cx="3071834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Freeform 41"/>
            <p:cNvSpPr/>
            <p:nvPr/>
          </p:nvSpPr>
          <p:spPr bwMode="auto">
            <a:xfrm>
              <a:off x="6072198" y="4808694"/>
              <a:ext cx="2143140" cy="1263512"/>
            </a:xfrm>
            <a:custGeom>
              <a:avLst/>
              <a:gdLst>
                <a:gd name="connsiteX0" fmla="*/ 0 w 3028950"/>
                <a:gd name="connsiteY0" fmla="*/ 2110582 h 2115344"/>
                <a:gd name="connsiteX1" fmla="*/ 180975 w 3028950"/>
                <a:gd name="connsiteY1" fmla="*/ 1762919 h 2115344"/>
                <a:gd name="connsiteX2" fmla="*/ 342900 w 3028950"/>
                <a:gd name="connsiteY2" fmla="*/ 1405732 h 2115344"/>
                <a:gd name="connsiteX3" fmla="*/ 538163 w 3028950"/>
                <a:gd name="connsiteY3" fmla="*/ 891382 h 2115344"/>
                <a:gd name="connsiteX4" fmla="*/ 685800 w 3028950"/>
                <a:gd name="connsiteY4" fmla="*/ 519907 h 2115344"/>
                <a:gd name="connsiteX5" fmla="*/ 814388 w 3028950"/>
                <a:gd name="connsiteY5" fmla="*/ 248444 h 2115344"/>
                <a:gd name="connsiteX6" fmla="*/ 904875 w 3028950"/>
                <a:gd name="connsiteY6" fmla="*/ 115094 h 2115344"/>
                <a:gd name="connsiteX7" fmla="*/ 966788 w 3028950"/>
                <a:gd name="connsiteY7" fmla="*/ 34132 h 2115344"/>
                <a:gd name="connsiteX8" fmla="*/ 1052513 w 3028950"/>
                <a:gd name="connsiteY8" fmla="*/ 794 h 2115344"/>
                <a:gd name="connsiteX9" fmla="*/ 1166813 w 3028950"/>
                <a:gd name="connsiteY9" fmla="*/ 38894 h 2115344"/>
                <a:gd name="connsiteX10" fmla="*/ 1257300 w 3028950"/>
                <a:gd name="connsiteY10" fmla="*/ 157957 h 2115344"/>
                <a:gd name="connsiteX11" fmla="*/ 1366838 w 3028950"/>
                <a:gd name="connsiteY11" fmla="*/ 348457 h 2115344"/>
                <a:gd name="connsiteX12" fmla="*/ 1495425 w 3028950"/>
                <a:gd name="connsiteY12" fmla="*/ 634207 h 2115344"/>
                <a:gd name="connsiteX13" fmla="*/ 1676400 w 3028950"/>
                <a:gd name="connsiteY13" fmla="*/ 1077119 h 2115344"/>
                <a:gd name="connsiteX14" fmla="*/ 1881188 w 3028950"/>
                <a:gd name="connsiteY14" fmla="*/ 1505744 h 2115344"/>
                <a:gd name="connsiteX15" fmla="*/ 2066925 w 3028950"/>
                <a:gd name="connsiteY15" fmla="*/ 1810544 h 2115344"/>
                <a:gd name="connsiteX16" fmla="*/ 2233613 w 3028950"/>
                <a:gd name="connsiteY16" fmla="*/ 1953419 h 2115344"/>
                <a:gd name="connsiteX17" fmla="*/ 2452688 w 3028950"/>
                <a:gd name="connsiteY17" fmla="*/ 2062957 h 2115344"/>
                <a:gd name="connsiteX18" fmla="*/ 2686050 w 3028950"/>
                <a:gd name="connsiteY18" fmla="*/ 2101057 h 2115344"/>
                <a:gd name="connsiteX19" fmla="*/ 3028950 w 3028950"/>
                <a:gd name="connsiteY19" fmla="*/ 2115344 h 2115344"/>
                <a:gd name="connsiteX0" fmla="*/ 0 w 3028950"/>
                <a:gd name="connsiteY0" fmla="*/ 2110582 h 2115344"/>
                <a:gd name="connsiteX1" fmla="*/ 180975 w 3028950"/>
                <a:gd name="connsiteY1" fmla="*/ 1762919 h 2115344"/>
                <a:gd name="connsiteX2" fmla="*/ 342900 w 3028950"/>
                <a:gd name="connsiteY2" fmla="*/ 1405732 h 2115344"/>
                <a:gd name="connsiteX3" fmla="*/ 538163 w 3028950"/>
                <a:gd name="connsiteY3" fmla="*/ 891382 h 2115344"/>
                <a:gd name="connsiteX4" fmla="*/ 685800 w 3028950"/>
                <a:gd name="connsiteY4" fmla="*/ 519907 h 2115344"/>
                <a:gd name="connsiteX5" fmla="*/ 814388 w 3028950"/>
                <a:gd name="connsiteY5" fmla="*/ 248444 h 2115344"/>
                <a:gd name="connsiteX6" fmla="*/ 914400 w 3028950"/>
                <a:gd name="connsiteY6" fmla="*/ 76200 h 2115344"/>
                <a:gd name="connsiteX7" fmla="*/ 966788 w 3028950"/>
                <a:gd name="connsiteY7" fmla="*/ 34132 h 2115344"/>
                <a:gd name="connsiteX8" fmla="*/ 1052513 w 3028950"/>
                <a:gd name="connsiteY8" fmla="*/ 794 h 2115344"/>
                <a:gd name="connsiteX9" fmla="*/ 1166813 w 3028950"/>
                <a:gd name="connsiteY9" fmla="*/ 38894 h 2115344"/>
                <a:gd name="connsiteX10" fmla="*/ 1257300 w 3028950"/>
                <a:gd name="connsiteY10" fmla="*/ 157957 h 2115344"/>
                <a:gd name="connsiteX11" fmla="*/ 1366838 w 3028950"/>
                <a:gd name="connsiteY11" fmla="*/ 348457 h 2115344"/>
                <a:gd name="connsiteX12" fmla="*/ 1495425 w 3028950"/>
                <a:gd name="connsiteY12" fmla="*/ 634207 h 2115344"/>
                <a:gd name="connsiteX13" fmla="*/ 1676400 w 3028950"/>
                <a:gd name="connsiteY13" fmla="*/ 1077119 h 2115344"/>
                <a:gd name="connsiteX14" fmla="*/ 1881188 w 3028950"/>
                <a:gd name="connsiteY14" fmla="*/ 1505744 h 2115344"/>
                <a:gd name="connsiteX15" fmla="*/ 2066925 w 3028950"/>
                <a:gd name="connsiteY15" fmla="*/ 1810544 h 2115344"/>
                <a:gd name="connsiteX16" fmla="*/ 2233613 w 3028950"/>
                <a:gd name="connsiteY16" fmla="*/ 1953419 h 2115344"/>
                <a:gd name="connsiteX17" fmla="*/ 2452688 w 3028950"/>
                <a:gd name="connsiteY17" fmla="*/ 2062957 h 2115344"/>
                <a:gd name="connsiteX18" fmla="*/ 2686050 w 3028950"/>
                <a:gd name="connsiteY18" fmla="*/ 2101057 h 2115344"/>
                <a:gd name="connsiteX19" fmla="*/ 3028950 w 3028950"/>
                <a:gd name="connsiteY19" fmla="*/ 2115344 h 2115344"/>
                <a:gd name="connsiteX0" fmla="*/ 0 w 3028950"/>
                <a:gd name="connsiteY0" fmla="*/ 2116006 h 2120768"/>
                <a:gd name="connsiteX1" fmla="*/ 180975 w 3028950"/>
                <a:gd name="connsiteY1" fmla="*/ 1768343 h 2120768"/>
                <a:gd name="connsiteX2" fmla="*/ 342900 w 3028950"/>
                <a:gd name="connsiteY2" fmla="*/ 1411156 h 2120768"/>
                <a:gd name="connsiteX3" fmla="*/ 538163 w 3028950"/>
                <a:gd name="connsiteY3" fmla="*/ 896806 h 2120768"/>
                <a:gd name="connsiteX4" fmla="*/ 685800 w 3028950"/>
                <a:gd name="connsiteY4" fmla="*/ 525331 h 2120768"/>
                <a:gd name="connsiteX5" fmla="*/ 814388 w 3028950"/>
                <a:gd name="connsiteY5" fmla="*/ 253868 h 2120768"/>
                <a:gd name="connsiteX6" fmla="*/ 914400 w 3028950"/>
                <a:gd name="connsiteY6" fmla="*/ 81624 h 2120768"/>
                <a:gd name="connsiteX7" fmla="*/ 914400 w 3028950"/>
                <a:gd name="connsiteY7" fmla="*/ 81624 h 2120768"/>
                <a:gd name="connsiteX8" fmla="*/ 1052513 w 3028950"/>
                <a:gd name="connsiteY8" fmla="*/ 6218 h 2120768"/>
                <a:gd name="connsiteX9" fmla="*/ 1166813 w 3028950"/>
                <a:gd name="connsiteY9" fmla="*/ 44318 h 2120768"/>
                <a:gd name="connsiteX10" fmla="*/ 1257300 w 3028950"/>
                <a:gd name="connsiteY10" fmla="*/ 163381 h 2120768"/>
                <a:gd name="connsiteX11" fmla="*/ 1366838 w 3028950"/>
                <a:gd name="connsiteY11" fmla="*/ 353881 h 2120768"/>
                <a:gd name="connsiteX12" fmla="*/ 1495425 w 3028950"/>
                <a:gd name="connsiteY12" fmla="*/ 639631 h 2120768"/>
                <a:gd name="connsiteX13" fmla="*/ 1676400 w 3028950"/>
                <a:gd name="connsiteY13" fmla="*/ 1082543 h 2120768"/>
                <a:gd name="connsiteX14" fmla="*/ 1881188 w 3028950"/>
                <a:gd name="connsiteY14" fmla="*/ 1511168 h 2120768"/>
                <a:gd name="connsiteX15" fmla="*/ 2066925 w 3028950"/>
                <a:gd name="connsiteY15" fmla="*/ 1815968 h 2120768"/>
                <a:gd name="connsiteX16" fmla="*/ 2233613 w 3028950"/>
                <a:gd name="connsiteY16" fmla="*/ 1958843 h 2120768"/>
                <a:gd name="connsiteX17" fmla="*/ 2452688 w 3028950"/>
                <a:gd name="connsiteY17" fmla="*/ 2068381 h 2120768"/>
                <a:gd name="connsiteX18" fmla="*/ 2686050 w 3028950"/>
                <a:gd name="connsiteY18" fmla="*/ 2106481 h 2120768"/>
                <a:gd name="connsiteX19" fmla="*/ 3028950 w 3028950"/>
                <a:gd name="connsiteY19" fmla="*/ 2120768 h 2120768"/>
                <a:gd name="connsiteX0" fmla="*/ 0 w 3028950"/>
                <a:gd name="connsiteY0" fmla="*/ 2116006 h 2120768"/>
                <a:gd name="connsiteX1" fmla="*/ 180975 w 3028950"/>
                <a:gd name="connsiteY1" fmla="*/ 1768343 h 2120768"/>
                <a:gd name="connsiteX2" fmla="*/ 342900 w 3028950"/>
                <a:gd name="connsiteY2" fmla="*/ 1411156 h 2120768"/>
                <a:gd name="connsiteX3" fmla="*/ 538163 w 3028950"/>
                <a:gd name="connsiteY3" fmla="*/ 896806 h 2120768"/>
                <a:gd name="connsiteX4" fmla="*/ 685800 w 3028950"/>
                <a:gd name="connsiteY4" fmla="*/ 525331 h 2120768"/>
                <a:gd name="connsiteX5" fmla="*/ 814388 w 3028950"/>
                <a:gd name="connsiteY5" fmla="*/ 253868 h 2120768"/>
                <a:gd name="connsiteX6" fmla="*/ 914400 w 3028950"/>
                <a:gd name="connsiteY6" fmla="*/ 81624 h 2120768"/>
                <a:gd name="connsiteX7" fmla="*/ 914400 w 3028950"/>
                <a:gd name="connsiteY7" fmla="*/ 81624 h 2120768"/>
                <a:gd name="connsiteX8" fmla="*/ 1052513 w 3028950"/>
                <a:gd name="connsiteY8" fmla="*/ 6218 h 2120768"/>
                <a:gd name="connsiteX9" fmla="*/ 1166813 w 3028950"/>
                <a:gd name="connsiteY9" fmla="*/ 44318 h 2120768"/>
                <a:gd name="connsiteX10" fmla="*/ 1257300 w 3028950"/>
                <a:gd name="connsiteY10" fmla="*/ 163381 h 2120768"/>
                <a:gd name="connsiteX11" fmla="*/ 1366838 w 3028950"/>
                <a:gd name="connsiteY11" fmla="*/ 353881 h 2120768"/>
                <a:gd name="connsiteX12" fmla="*/ 1495425 w 3028950"/>
                <a:gd name="connsiteY12" fmla="*/ 639631 h 2120768"/>
                <a:gd name="connsiteX13" fmla="*/ 1676400 w 3028950"/>
                <a:gd name="connsiteY13" fmla="*/ 1082543 h 2120768"/>
                <a:gd name="connsiteX14" fmla="*/ 1881188 w 3028950"/>
                <a:gd name="connsiteY14" fmla="*/ 1511168 h 2120768"/>
                <a:gd name="connsiteX15" fmla="*/ 2066925 w 3028950"/>
                <a:gd name="connsiteY15" fmla="*/ 1815968 h 2120768"/>
                <a:gd name="connsiteX16" fmla="*/ 2233613 w 3028950"/>
                <a:gd name="connsiteY16" fmla="*/ 1958843 h 2120768"/>
                <a:gd name="connsiteX17" fmla="*/ 2452688 w 3028950"/>
                <a:gd name="connsiteY17" fmla="*/ 2068381 h 2120768"/>
                <a:gd name="connsiteX18" fmla="*/ 2686050 w 3028950"/>
                <a:gd name="connsiteY18" fmla="*/ 2106481 h 2120768"/>
                <a:gd name="connsiteX19" fmla="*/ 3028950 w 3028950"/>
                <a:gd name="connsiteY19" fmla="*/ 2120768 h 2120768"/>
                <a:gd name="connsiteX0" fmla="*/ 0 w 3028950"/>
                <a:gd name="connsiteY0" fmla="*/ 2123150 h 2127912"/>
                <a:gd name="connsiteX1" fmla="*/ 180975 w 3028950"/>
                <a:gd name="connsiteY1" fmla="*/ 1775487 h 2127912"/>
                <a:gd name="connsiteX2" fmla="*/ 342900 w 3028950"/>
                <a:gd name="connsiteY2" fmla="*/ 1418300 h 2127912"/>
                <a:gd name="connsiteX3" fmla="*/ 538163 w 3028950"/>
                <a:gd name="connsiteY3" fmla="*/ 903950 h 2127912"/>
                <a:gd name="connsiteX4" fmla="*/ 685800 w 3028950"/>
                <a:gd name="connsiteY4" fmla="*/ 532475 h 2127912"/>
                <a:gd name="connsiteX5" fmla="*/ 814388 w 3028950"/>
                <a:gd name="connsiteY5" fmla="*/ 261012 h 2127912"/>
                <a:gd name="connsiteX6" fmla="*/ 914400 w 3028950"/>
                <a:gd name="connsiteY6" fmla="*/ 88768 h 2127912"/>
                <a:gd name="connsiteX7" fmla="*/ 990600 w 3028950"/>
                <a:gd name="connsiteY7" fmla="*/ 12568 h 2127912"/>
                <a:gd name="connsiteX8" fmla="*/ 1052513 w 3028950"/>
                <a:gd name="connsiteY8" fmla="*/ 13362 h 2127912"/>
                <a:gd name="connsiteX9" fmla="*/ 1166813 w 3028950"/>
                <a:gd name="connsiteY9" fmla="*/ 51462 h 2127912"/>
                <a:gd name="connsiteX10" fmla="*/ 1257300 w 3028950"/>
                <a:gd name="connsiteY10" fmla="*/ 170525 h 2127912"/>
                <a:gd name="connsiteX11" fmla="*/ 1366838 w 3028950"/>
                <a:gd name="connsiteY11" fmla="*/ 361025 h 2127912"/>
                <a:gd name="connsiteX12" fmla="*/ 1495425 w 3028950"/>
                <a:gd name="connsiteY12" fmla="*/ 646775 h 2127912"/>
                <a:gd name="connsiteX13" fmla="*/ 1676400 w 3028950"/>
                <a:gd name="connsiteY13" fmla="*/ 1089687 h 2127912"/>
                <a:gd name="connsiteX14" fmla="*/ 1881188 w 3028950"/>
                <a:gd name="connsiteY14" fmla="*/ 1518312 h 2127912"/>
                <a:gd name="connsiteX15" fmla="*/ 2066925 w 3028950"/>
                <a:gd name="connsiteY15" fmla="*/ 1823112 h 2127912"/>
                <a:gd name="connsiteX16" fmla="*/ 2233613 w 3028950"/>
                <a:gd name="connsiteY16" fmla="*/ 1965987 h 2127912"/>
                <a:gd name="connsiteX17" fmla="*/ 2452688 w 3028950"/>
                <a:gd name="connsiteY17" fmla="*/ 2075525 h 2127912"/>
                <a:gd name="connsiteX18" fmla="*/ 2686050 w 3028950"/>
                <a:gd name="connsiteY18" fmla="*/ 2113625 h 2127912"/>
                <a:gd name="connsiteX19" fmla="*/ 3028950 w 3028950"/>
                <a:gd name="connsiteY19" fmla="*/ 2127912 h 2127912"/>
                <a:gd name="connsiteX0" fmla="*/ 0 w 3028950"/>
                <a:gd name="connsiteY0" fmla="*/ 2123150 h 2127912"/>
                <a:gd name="connsiteX1" fmla="*/ 180975 w 3028950"/>
                <a:gd name="connsiteY1" fmla="*/ 1775487 h 2127912"/>
                <a:gd name="connsiteX2" fmla="*/ 342900 w 3028950"/>
                <a:gd name="connsiteY2" fmla="*/ 1418300 h 2127912"/>
                <a:gd name="connsiteX3" fmla="*/ 538163 w 3028950"/>
                <a:gd name="connsiteY3" fmla="*/ 903950 h 2127912"/>
                <a:gd name="connsiteX4" fmla="*/ 685800 w 3028950"/>
                <a:gd name="connsiteY4" fmla="*/ 532475 h 2127912"/>
                <a:gd name="connsiteX5" fmla="*/ 814388 w 3028950"/>
                <a:gd name="connsiteY5" fmla="*/ 261012 h 2127912"/>
                <a:gd name="connsiteX6" fmla="*/ 914400 w 3028950"/>
                <a:gd name="connsiteY6" fmla="*/ 88768 h 2127912"/>
                <a:gd name="connsiteX7" fmla="*/ 990600 w 3028950"/>
                <a:gd name="connsiteY7" fmla="*/ 12568 h 2127912"/>
                <a:gd name="connsiteX8" fmla="*/ 1052513 w 3028950"/>
                <a:gd name="connsiteY8" fmla="*/ 13362 h 2127912"/>
                <a:gd name="connsiteX9" fmla="*/ 1166813 w 3028950"/>
                <a:gd name="connsiteY9" fmla="*/ 51462 h 2127912"/>
                <a:gd name="connsiteX10" fmla="*/ 1257300 w 3028950"/>
                <a:gd name="connsiteY10" fmla="*/ 170525 h 2127912"/>
                <a:gd name="connsiteX11" fmla="*/ 1366838 w 3028950"/>
                <a:gd name="connsiteY11" fmla="*/ 361025 h 2127912"/>
                <a:gd name="connsiteX12" fmla="*/ 1495425 w 3028950"/>
                <a:gd name="connsiteY12" fmla="*/ 646775 h 2127912"/>
                <a:gd name="connsiteX13" fmla="*/ 1676400 w 3028950"/>
                <a:gd name="connsiteY13" fmla="*/ 1089687 h 2127912"/>
                <a:gd name="connsiteX14" fmla="*/ 1881188 w 3028950"/>
                <a:gd name="connsiteY14" fmla="*/ 1518312 h 2127912"/>
                <a:gd name="connsiteX15" fmla="*/ 2066925 w 3028950"/>
                <a:gd name="connsiteY15" fmla="*/ 1823112 h 2127912"/>
                <a:gd name="connsiteX16" fmla="*/ 2233613 w 3028950"/>
                <a:gd name="connsiteY16" fmla="*/ 1965987 h 2127912"/>
                <a:gd name="connsiteX17" fmla="*/ 2452688 w 3028950"/>
                <a:gd name="connsiteY17" fmla="*/ 2075525 h 2127912"/>
                <a:gd name="connsiteX18" fmla="*/ 2686050 w 3028950"/>
                <a:gd name="connsiteY18" fmla="*/ 2113625 h 2127912"/>
                <a:gd name="connsiteX19" fmla="*/ 3028950 w 3028950"/>
                <a:gd name="connsiteY19" fmla="*/ 2127912 h 2127912"/>
                <a:gd name="connsiteX0" fmla="*/ 0 w 3028950"/>
                <a:gd name="connsiteY0" fmla="*/ 2142200 h 2146962"/>
                <a:gd name="connsiteX1" fmla="*/ 180975 w 3028950"/>
                <a:gd name="connsiteY1" fmla="*/ 1794537 h 2146962"/>
                <a:gd name="connsiteX2" fmla="*/ 342900 w 3028950"/>
                <a:gd name="connsiteY2" fmla="*/ 1437350 h 2146962"/>
                <a:gd name="connsiteX3" fmla="*/ 538163 w 3028950"/>
                <a:gd name="connsiteY3" fmla="*/ 923000 h 2146962"/>
                <a:gd name="connsiteX4" fmla="*/ 685800 w 3028950"/>
                <a:gd name="connsiteY4" fmla="*/ 551525 h 2146962"/>
                <a:gd name="connsiteX5" fmla="*/ 814388 w 3028950"/>
                <a:gd name="connsiteY5" fmla="*/ 280062 h 2146962"/>
                <a:gd name="connsiteX6" fmla="*/ 914400 w 3028950"/>
                <a:gd name="connsiteY6" fmla="*/ 107818 h 2146962"/>
                <a:gd name="connsiteX7" fmla="*/ 990600 w 3028950"/>
                <a:gd name="connsiteY7" fmla="*/ 31618 h 2146962"/>
                <a:gd name="connsiteX8" fmla="*/ 1052513 w 3028950"/>
                <a:gd name="connsiteY8" fmla="*/ 32412 h 2146962"/>
                <a:gd name="connsiteX9" fmla="*/ 1166813 w 3028950"/>
                <a:gd name="connsiteY9" fmla="*/ 70512 h 2146962"/>
                <a:gd name="connsiteX10" fmla="*/ 1257300 w 3028950"/>
                <a:gd name="connsiteY10" fmla="*/ 189575 h 2146962"/>
                <a:gd name="connsiteX11" fmla="*/ 1366838 w 3028950"/>
                <a:gd name="connsiteY11" fmla="*/ 380075 h 2146962"/>
                <a:gd name="connsiteX12" fmla="*/ 1495425 w 3028950"/>
                <a:gd name="connsiteY12" fmla="*/ 665825 h 2146962"/>
                <a:gd name="connsiteX13" fmla="*/ 1676400 w 3028950"/>
                <a:gd name="connsiteY13" fmla="*/ 1108737 h 2146962"/>
                <a:gd name="connsiteX14" fmla="*/ 1881188 w 3028950"/>
                <a:gd name="connsiteY14" fmla="*/ 1537362 h 2146962"/>
                <a:gd name="connsiteX15" fmla="*/ 2066925 w 3028950"/>
                <a:gd name="connsiteY15" fmla="*/ 1842162 h 2146962"/>
                <a:gd name="connsiteX16" fmla="*/ 2233613 w 3028950"/>
                <a:gd name="connsiteY16" fmla="*/ 1985037 h 2146962"/>
                <a:gd name="connsiteX17" fmla="*/ 2452688 w 3028950"/>
                <a:gd name="connsiteY17" fmla="*/ 2094575 h 2146962"/>
                <a:gd name="connsiteX18" fmla="*/ 2686050 w 3028950"/>
                <a:gd name="connsiteY18" fmla="*/ 2132675 h 2146962"/>
                <a:gd name="connsiteX19" fmla="*/ 3028950 w 3028950"/>
                <a:gd name="connsiteY19" fmla="*/ 2146962 h 2146962"/>
                <a:gd name="connsiteX0" fmla="*/ 0 w 3028950"/>
                <a:gd name="connsiteY0" fmla="*/ 2142200 h 2146962"/>
                <a:gd name="connsiteX1" fmla="*/ 180975 w 3028950"/>
                <a:gd name="connsiteY1" fmla="*/ 1794537 h 2146962"/>
                <a:gd name="connsiteX2" fmla="*/ 342900 w 3028950"/>
                <a:gd name="connsiteY2" fmla="*/ 1437350 h 2146962"/>
                <a:gd name="connsiteX3" fmla="*/ 538163 w 3028950"/>
                <a:gd name="connsiteY3" fmla="*/ 923000 h 2146962"/>
                <a:gd name="connsiteX4" fmla="*/ 685800 w 3028950"/>
                <a:gd name="connsiteY4" fmla="*/ 551525 h 2146962"/>
                <a:gd name="connsiteX5" fmla="*/ 814388 w 3028950"/>
                <a:gd name="connsiteY5" fmla="*/ 280062 h 2146962"/>
                <a:gd name="connsiteX6" fmla="*/ 914400 w 3028950"/>
                <a:gd name="connsiteY6" fmla="*/ 107818 h 2146962"/>
                <a:gd name="connsiteX7" fmla="*/ 990600 w 3028950"/>
                <a:gd name="connsiteY7" fmla="*/ 31618 h 2146962"/>
                <a:gd name="connsiteX8" fmla="*/ 1052513 w 3028950"/>
                <a:gd name="connsiteY8" fmla="*/ 32412 h 2146962"/>
                <a:gd name="connsiteX9" fmla="*/ 1166813 w 3028950"/>
                <a:gd name="connsiteY9" fmla="*/ 70512 h 2146962"/>
                <a:gd name="connsiteX10" fmla="*/ 1257300 w 3028950"/>
                <a:gd name="connsiteY10" fmla="*/ 189575 h 2146962"/>
                <a:gd name="connsiteX11" fmla="*/ 1366838 w 3028950"/>
                <a:gd name="connsiteY11" fmla="*/ 380075 h 2146962"/>
                <a:gd name="connsiteX12" fmla="*/ 1495425 w 3028950"/>
                <a:gd name="connsiteY12" fmla="*/ 665825 h 2146962"/>
                <a:gd name="connsiteX13" fmla="*/ 1676400 w 3028950"/>
                <a:gd name="connsiteY13" fmla="*/ 1108737 h 2146962"/>
                <a:gd name="connsiteX14" fmla="*/ 1881188 w 3028950"/>
                <a:gd name="connsiteY14" fmla="*/ 1537362 h 2146962"/>
                <a:gd name="connsiteX15" fmla="*/ 2066925 w 3028950"/>
                <a:gd name="connsiteY15" fmla="*/ 1842162 h 2146962"/>
                <a:gd name="connsiteX16" fmla="*/ 2233613 w 3028950"/>
                <a:gd name="connsiteY16" fmla="*/ 1985037 h 2146962"/>
                <a:gd name="connsiteX17" fmla="*/ 2452688 w 3028950"/>
                <a:gd name="connsiteY17" fmla="*/ 2094575 h 2146962"/>
                <a:gd name="connsiteX18" fmla="*/ 2686050 w 3028950"/>
                <a:gd name="connsiteY18" fmla="*/ 2132675 h 2146962"/>
                <a:gd name="connsiteX19" fmla="*/ 3028950 w 3028950"/>
                <a:gd name="connsiteY19" fmla="*/ 2146962 h 2146962"/>
                <a:gd name="connsiteX0" fmla="*/ 0 w 3028950"/>
                <a:gd name="connsiteY0" fmla="*/ 2142200 h 2146962"/>
                <a:gd name="connsiteX1" fmla="*/ 180975 w 3028950"/>
                <a:gd name="connsiteY1" fmla="*/ 1794537 h 2146962"/>
                <a:gd name="connsiteX2" fmla="*/ 342900 w 3028950"/>
                <a:gd name="connsiteY2" fmla="*/ 1437350 h 2146962"/>
                <a:gd name="connsiteX3" fmla="*/ 538163 w 3028950"/>
                <a:gd name="connsiteY3" fmla="*/ 923000 h 2146962"/>
                <a:gd name="connsiteX4" fmla="*/ 685800 w 3028950"/>
                <a:gd name="connsiteY4" fmla="*/ 551525 h 2146962"/>
                <a:gd name="connsiteX5" fmla="*/ 814388 w 3028950"/>
                <a:gd name="connsiteY5" fmla="*/ 280062 h 2146962"/>
                <a:gd name="connsiteX6" fmla="*/ 914400 w 3028950"/>
                <a:gd name="connsiteY6" fmla="*/ 107818 h 2146962"/>
                <a:gd name="connsiteX7" fmla="*/ 990600 w 3028950"/>
                <a:gd name="connsiteY7" fmla="*/ 31618 h 2146962"/>
                <a:gd name="connsiteX8" fmla="*/ 1052513 w 3028950"/>
                <a:gd name="connsiteY8" fmla="*/ 32412 h 2146962"/>
                <a:gd name="connsiteX9" fmla="*/ 1166813 w 3028950"/>
                <a:gd name="connsiteY9" fmla="*/ 70512 h 2146962"/>
                <a:gd name="connsiteX10" fmla="*/ 1257300 w 3028950"/>
                <a:gd name="connsiteY10" fmla="*/ 189575 h 2146962"/>
                <a:gd name="connsiteX11" fmla="*/ 1366838 w 3028950"/>
                <a:gd name="connsiteY11" fmla="*/ 380075 h 2146962"/>
                <a:gd name="connsiteX12" fmla="*/ 1495425 w 3028950"/>
                <a:gd name="connsiteY12" fmla="*/ 665825 h 2146962"/>
                <a:gd name="connsiteX13" fmla="*/ 1676400 w 3028950"/>
                <a:gd name="connsiteY13" fmla="*/ 1108737 h 2146962"/>
                <a:gd name="connsiteX14" fmla="*/ 1881188 w 3028950"/>
                <a:gd name="connsiteY14" fmla="*/ 1537362 h 2146962"/>
                <a:gd name="connsiteX15" fmla="*/ 2066925 w 3028950"/>
                <a:gd name="connsiteY15" fmla="*/ 1842162 h 2146962"/>
                <a:gd name="connsiteX16" fmla="*/ 2233613 w 3028950"/>
                <a:gd name="connsiteY16" fmla="*/ 1985037 h 2146962"/>
                <a:gd name="connsiteX17" fmla="*/ 2452688 w 3028950"/>
                <a:gd name="connsiteY17" fmla="*/ 2094575 h 2146962"/>
                <a:gd name="connsiteX18" fmla="*/ 2686050 w 3028950"/>
                <a:gd name="connsiteY18" fmla="*/ 2132675 h 2146962"/>
                <a:gd name="connsiteX19" fmla="*/ 3028950 w 3028950"/>
                <a:gd name="connsiteY19" fmla="*/ 2146962 h 2146962"/>
                <a:gd name="connsiteX0" fmla="*/ 0 w 3028950"/>
                <a:gd name="connsiteY0" fmla="*/ 2142200 h 2146962"/>
                <a:gd name="connsiteX1" fmla="*/ 180975 w 3028950"/>
                <a:gd name="connsiteY1" fmla="*/ 1794537 h 2146962"/>
                <a:gd name="connsiteX2" fmla="*/ 342900 w 3028950"/>
                <a:gd name="connsiteY2" fmla="*/ 1437350 h 2146962"/>
                <a:gd name="connsiteX3" fmla="*/ 538163 w 3028950"/>
                <a:gd name="connsiteY3" fmla="*/ 923000 h 2146962"/>
                <a:gd name="connsiteX4" fmla="*/ 685800 w 3028950"/>
                <a:gd name="connsiteY4" fmla="*/ 551525 h 2146962"/>
                <a:gd name="connsiteX5" fmla="*/ 814388 w 3028950"/>
                <a:gd name="connsiteY5" fmla="*/ 280062 h 2146962"/>
                <a:gd name="connsiteX6" fmla="*/ 914400 w 3028950"/>
                <a:gd name="connsiteY6" fmla="*/ 107818 h 2146962"/>
                <a:gd name="connsiteX7" fmla="*/ 990600 w 3028950"/>
                <a:gd name="connsiteY7" fmla="*/ 31618 h 2146962"/>
                <a:gd name="connsiteX8" fmla="*/ 1052513 w 3028950"/>
                <a:gd name="connsiteY8" fmla="*/ 32412 h 2146962"/>
                <a:gd name="connsiteX9" fmla="*/ 1166813 w 3028950"/>
                <a:gd name="connsiteY9" fmla="*/ 70512 h 2146962"/>
                <a:gd name="connsiteX10" fmla="*/ 1257300 w 3028950"/>
                <a:gd name="connsiteY10" fmla="*/ 189575 h 2146962"/>
                <a:gd name="connsiteX11" fmla="*/ 1366838 w 3028950"/>
                <a:gd name="connsiteY11" fmla="*/ 380075 h 2146962"/>
                <a:gd name="connsiteX12" fmla="*/ 1495425 w 3028950"/>
                <a:gd name="connsiteY12" fmla="*/ 665825 h 2146962"/>
                <a:gd name="connsiteX13" fmla="*/ 1676400 w 3028950"/>
                <a:gd name="connsiteY13" fmla="*/ 1108737 h 2146962"/>
                <a:gd name="connsiteX14" fmla="*/ 1881188 w 3028950"/>
                <a:gd name="connsiteY14" fmla="*/ 1537362 h 2146962"/>
                <a:gd name="connsiteX15" fmla="*/ 2066925 w 3028950"/>
                <a:gd name="connsiteY15" fmla="*/ 1842162 h 2146962"/>
                <a:gd name="connsiteX16" fmla="*/ 2233613 w 3028950"/>
                <a:gd name="connsiteY16" fmla="*/ 1985037 h 2146962"/>
                <a:gd name="connsiteX17" fmla="*/ 2452688 w 3028950"/>
                <a:gd name="connsiteY17" fmla="*/ 2094575 h 2146962"/>
                <a:gd name="connsiteX18" fmla="*/ 2686050 w 3028950"/>
                <a:gd name="connsiteY18" fmla="*/ 2132675 h 2146962"/>
                <a:gd name="connsiteX19" fmla="*/ 3028950 w 3028950"/>
                <a:gd name="connsiteY19" fmla="*/ 2146962 h 2146962"/>
                <a:gd name="connsiteX0" fmla="*/ 0 w 3028950"/>
                <a:gd name="connsiteY0" fmla="*/ 2142200 h 2146962"/>
                <a:gd name="connsiteX1" fmla="*/ 180975 w 3028950"/>
                <a:gd name="connsiteY1" fmla="*/ 1794537 h 2146962"/>
                <a:gd name="connsiteX2" fmla="*/ 342900 w 3028950"/>
                <a:gd name="connsiteY2" fmla="*/ 1437350 h 2146962"/>
                <a:gd name="connsiteX3" fmla="*/ 538163 w 3028950"/>
                <a:gd name="connsiteY3" fmla="*/ 923000 h 2146962"/>
                <a:gd name="connsiteX4" fmla="*/ 685800 w 3028950"/>
                <a:gd name="connsiteY4" fmla="*/ 551525 h 2146962"/>
                <a:gd name="connsiteX5" fmla="*/ 814388 w 3028950"/>
                <a:gd name="connsiteY5" fmla="*/ 280062 h 2146962"/>
                <a:gd name="connsiteX6" fmla="*/ 914400 w 3028950"/>
                <a:gd name="connsiteY6" fmla="*/ 107818 h 2146962"/>
                <a:gd name="connsiteX7" fmla="*/ 990600 w 3028950"/>
                <a:gd name="connsiteY7" fmla="*/ 31618 h 2146962"/>
                <a:gd name="connsiteX8" fmla="*/ 1052513 w 3028950"/>
                <a:gd name="connsiteY8" fmla="*/ 32412 h 2146962"/>
                <a:gd name="connsiteX9" fmla="*/ 1166813 w 3028950"/>
                <a:gd name="connsiteY9" fmla="*/ 70512 h 2146962"/>
                <a:gd name="connsiteX10" fmla="*/ 1257300 w 3028950"/>
                <a:gd name="connsiteY10" fmla="*/ 189575 h 2146962"/>
                <a:gd name="connsiteX11" fmla="*/ 1366838 w 3028950"/>
                <a:gd name="connsiteY11" fmla="*/ 380075 h 2146962"/>
                <a:gd name="connsiteX12" fmla="*/ 1495425 w 3028950"/>
                <a:gd name="connsiteY12" fmla="*/ 665825 h 2146962"/>
                <a:gd name="connsiteX13" fmla="*/ 1676400 w 3028950"/>
                <a:gd name="connsiteY13" fmla="*/ 1108737 h 2146962"/>
                <a:gd name="connsiteX14" fmla="*/ 1881188 w 3028950"/>
                <a:gd name="connsiteY14" fmla="*/ 1537362 h 2146962"/>
                <a:gd name="connsiteX15" fmla="*/ 2066925 w 3028950"/>
                <a:gd name="connsiteY15" fmla="*/ 1842162 h 2146962"/>
                <a:gd name="connsiteX16" fmla="*/ 2233613 w 3028950"/>
                <a:gd name="connsiteY16" fmla="*/ 1985037 h 2146962"/>
                <a:gd name="connsiteX17" fmla="*/ 2452688 w 3028950"/>
                <a:gd name="connsiteY17" fmla="*/ 2094575 h 2146962"/>
                <a:gd name="connsiteX18" fmla="*/ 2686050 w 3028950"/>
                <a:gd name="connsiteY18" fmla="*/ 2132675 h 2146962"/>
                <a:gd name="connsiteX19" fmla="*/ 3028950 w 3028950"/>
                <a:gd name="connsiteY19" fmla="*/ 2146962 h 2146962"/>
                <a:gd name="connsiteX0" fmla="*/ 0 w 3028950"/>
                <a:gd name="connsiteY0" fmla="*/ 2116006 h 2120768"/>
                <a:gd name="connsiteX1" fmla="*/ 180975 w 3028950"/>
                <a:gd name="connsiteY1" fmla="*/ 1768343 h 2120768"/>
                <a:gd name="connsiteX2" fmla="*/ 342900 w 3028950"/>
                <a:gd name="connsiteY2" fmla="*/ 1411156 h 2120768"/>
                <a:gd name="connsiteX3" fmla="*/ 538163 w 3028950"/>
                <a:gd name="connsiteY3" fmla="*/ 896806 h 2120768"/>
                <a:gd name="connsiteX4" fmla="*/ 685800 w 3028950"/>
                <a:gd name="connsiteY4" fmla="*/ 525331 h 2120768"/>
                <a:gd name="connsiteX5" fmla="*/ 814388 w 3028950"/>
                <a:gd name="connsiteY5" fmla="*/ 253868 h 2120768"/>
                <a:gd name="connsiteX6" fmla="*/ 914400 w 3028950"/>
                <a:gd name="connsiteY6" fmla="*/ 81624 h 2120768"/>
                <a:gd name="connsiteX7" fmla="*/ 1052513 w 3028950"/>
                <a:gd name="connsiteY7" fmla="*/ 6218 h 2120768"/>
                <a:gd name="connsiteX8" fmla="*/ 1166813 w 3028950"/>
                <a:gd name="connsiteY8" fmla="*/ 44318 h 2120768"/>
                <a:gd name="connsiteX9" fmla="*/ 1257300 w 3028950"/>
                <a:gd name="connsiteY9" fmla="*/ 163381 h 2120768"/>
                <a:gd name="connsiteX10" fmla="*/ 1366838 w 3028950"/>
                <a:gd name="connsiteY10" fmla="*/ 353881 h 2120768"/>
                <a:gd name="connsiteX11" fmla="*/ 1495425 w 3028950"/>
                <a:gd name="connsiteY11" fmla="*/ 639631 h 2120768"/>
                <a:gd name="connsiteX12" fmla="*/ 1676400 w 3028950"/>
                <a:gd name="connsiteY12" fmla="*/ 1082543 h 2120768"/>
                <a:gd name="connsiteX13" fmla="*/ 1881188 w 3028950"/>
                <a:gd name="connsiteY13" fmla="*/ 1511168 h 2120768"/>
                <a:gd name="connsiteX14" fmla="*/ 2066925 w 3028950"/>
                <a:gd name="connsiteY14" fmla="*/ 1815968 h 2120768"/>
                <a:gd name="connsiteX15" fmla="*/ 2233613 w 3028950"/>
                <a:gd name="connsiteY15" fmla="*/ 1958843 h 2120768"/>
                <a:gd name="connsiteX16" fmla="*/ 2452688 w 3028950"/>
                <a:gd name="connsiteY16" fmla="*/ 2068381 h 2120768"/>
                <a:gd name="connsiteX17" fmla="*/ 2686050 w 3028950"/>
                <a:gd name="connsiteY17" fmla="*/ 2106481 h 2120768"/>
                <a:gd name="connsiteX18" fmla="*/ 3028950 w 3028950"/>
                <a:gd name="connsiteY18" fmla="*/ 2120768 h 2120768"/>
                <a:gd name="connsiteX0" fmla="*/ 0 w 3028950"/>
                <a:gd name="connsiteY0" fmla="*/ 2116006 h 2120768"/>
                <a:gd name="connsiteX1" fmla="*/ 180975 w 3028950"/>
                <a:gd name="connsiteY1" fmla="*/ 1768343 h 2120768"/>
                <a:gd name="connsiteX2" fmla="*/ 342900 w 3028950"/>
                <a:gd name="connsiteY2" fmla="*/ 1411156 h 2120768"/>
                <a:gd name="connsiteX3" fmla="*/ 538163 w 3028950"/>
                <a:gd name="connsiteY3" fmla="*/ 896806 h 2120768"/>
                <a:gd name="connsiteX4" fmla="*/ 685800 w 3028950"/>
                <a:gd name="connsiteY4" fmla="*/ 525331 h 2120768"/>
                <a:gd name="connsiteX5" fmla="*/ 814388 w 3028950"/>
                <a:gd name="connsiteY5" fmla="*/ 253868 h 2120768"/>
                <a:gd name="connsiteX6" fmla="*/ 914400 w 3028950"/>
                <a:gd name="connsiteY6" fmla="*/ 81624 h 2120768"/>
                <a:gd name="connsiteX7" fmla="*/ 1052513 w 3028950"/>
                <a:gd name="connsiteY7" fmla="*/ 6218 h 2120768"/>
                <a:gd name="connsiteX8" fmla="*/ 1166813 w 3028950"/>
                <a:gd name="connsiteY8" fmla="*/ 44318 h 2120768"/>
                <a:gd name="connsiteX9" fmla="*/ 1257300 w 3028950"/>
                <a:gd name="connsiteY9" fmla="*/ 163381 h 2120768"/>
                <a:gd name="connsiteX10" fmla="*/ 1366838 w 3028950"/>
                <a:gd name="connsiteY10" fmla="*/ 353881 h 2120768"/>
                <a:gd name="connsiteX11" fmla="*/ 1495425 w 3028950"/>
                <a:gd name="connsiteY11" fmla="*/ 639631 h 2120768"/>
                <a:gd name="connsiteX12" fmla="*/ 1676400 w 3028950"/>
                <a:gd name="connsiteY12" fmla="*/ 1082543 h 2120768"/>
                <a:gd name="connsiteX13" fmla="*/ 1881188 w 3028950"/>
                <a:gd name="connsiteY13" fmla="*/ 1511168 h 2120768"/>
                <a:gd name="connsiteX14" fmla="*/ 2066925 w 3028950"/>
                <a:gd name="connsiteY14" fmla="*/ 1815968 h 2120768"/>
                <a:gd name="connsiteX15" fmla="*/ 2233613 w 3028950"/>
                <a:gd name="connsiteY15" fmla="*/ 1958843 h 2120768"/>
                <a:gd name="connsiteX16" fmla="*/ 2452688 w 3028950"/>
                <a:gd name="connsiteY16" fmla="*/ 2068381 h 2120768"/>
                <a:gd name="connsiteX17" fmla="*/ 2686050 w 3028950"/>
                <a:gd name="connsiteY17" fmla="*/ 2106481 h 2120768"/>
                <a:gd name="connsiteX18" fmla="*/ 3028950 w 3028950"/>
                <a:gd name="connsiteY18" fmla="*/ 2120768 h 2120768"/>
                <a:gd name="connsiteX0" fmla="*/ 0 w 3028950"/>
                <a:gd name="connsiteY0" fmla="*/ 2116006 h 2120768"/>
                <a:gd name="connsiteX1" fmla="*/ 180975 w 3028950"/>
                <a:gd name="connsiteY1" fmla="*/ 1768343 h 2120768"/>
                <a:gd name="connsiteX2" fmla="*/ 342900 w 3028950"/>
                <a:gd name="connsiteY2" fmla="*/ 1411156 h 2120768"/>
                <a:gd name="connsiteX3" fmla="*/ 538163 w 3028950"/>
                <a:gd name="connsiteY3" fmla="*/ 896806 h 2120768"/>
                <a:gd name="connsiteX4" fmla="*/ 685800 w 3028950"/>
                <a:gd name="connsiteY4" fmla="*/ 525331 h 2120768"/>
                <a:gd name="connsiteX5" fmla="*/ 814388 w 3028950"/>
                <a:gd name="connsiteY5" fmla="*/ 253868 h 2120768"/>
                <a:gd name="connsiteX6" fmla="*/ 914400 w 3028950"/>
                <a:gd name="connsiteY6" fmla="*/ 81624 h 2120768"/>
                <a:gd name="connsiteX7" fmla="*/ 1052513 w 3028950"/>
                <a:gd name="connsiteY7" fmla="*/ 6218 h 2120768"/>
                <a:gd name="connsiteX8" fmla="*/ 1166813 w 3028950"/>
                <a:gd name="connsiteY8" fmla="*/ 44318 h 2120768"/>
                <a:gd name="connsiteX9" fmla="*/ 1257300 w 3028950"/>
                <a:gd name="connsiteY9" fmla="*/ 163381 h 2120768"/>
                <a:gd name="connsiteX10" fmla="*/ 1366838 w 3028950"/>
                <a:gd name="connsiteY10" fmla="*/ 353881 h 2120768"/>
                <a:gd name="connsiteX11" fmla="*/ 1495425 w 3028950"/>
                <a:gd name="connsiteY11" fmla="*/ 639631 h 2120768"/>
                <a:gd name="connsiteX12" fmla="*/ 1676400 w 3028950"/>
                <a:gd name="connsiteY12" fmla="*/ 1082543 h 2120768"/>
                <a:gd name="connsiteX13" fmla="*/ 1881188 w 3028950"/>
                <a:gd name="connsiteY13" fmla="*/ 1511168 h 2120768"/>
                <a:gd name="connsiteX14" fmla="*/ 2066925 w 3028950"/>
                <a:gd name="connsiteY14" fmla="*/ 1815968 h 2120768"/>
                <a:gd name="connsiteX15" fmla="*/ 2233613 w 3028950"/>
                <a:gd name="connsiteY15" fmla="*/ 1958843 h 2120768"/>
                <a:gd name="connsiteX16" fmla="*/ 2452688 w 3028950"/>
                <a:gd name="connsiteY16" fmla="*/ 2068381 h 2120768"/>
                <a:gd name="connsiteX17" fmla="*/ 2686050 w 3028950"/>
                <a:gd name="connsiteY17" fmla="*/ 2106481 h 2120768"/>
                <a:gd name="connsiteX18" fmla="*/ 3028950 w 3028950"/>
                <a:gd name="connsiteY18" fmla="*/ 2120768 h 212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28950" h="2120768">
                  <a:moveTo>
                    <a:pt x="0" y="2116006"/>
                  </a:moveTo>
                  <a:cubicBezTo>
                    <a:pt x="61912" y="2000912"/>
                    <a:pt x="123825" y="1885818"/>
                    <a:pt x="180975" y="1768343"/>
                  </a:cubicBezTo>
                  <a:cubicBezTo>
                    <a:pt x="238125" y="1650868"/>
                    <a:pt x="283369" y="1556412"/>
                    <a:pt x="342900" y="1411156"/>
                  </a:cubicBezTo>
                  <a:cubicBezTo>
                    <a:pt x="402431" y="1265900"/>
                    <a:pt x="481013" y="1044443"/>
                    <a:pt x="538163" y="896806"/>
                  </a:cubicBezTo>
                  <a:cubicBezTo>
                    <a:pt x="595313" y="749169"/>
                    <a:pt x="639763" y="632487"/>
                    <a:pt x="685800" y="525331"/>
                  </a:cubicBezTo>
                  <a:cubicBezTo>
                    <a:pt x="731837" y="418175"/>
                    <a:pt x="776288" y="327819"/>
                    <a:pt x="814388" y="253868"/>
                  </a:cubicBezTo>
                  <a:cubicBezTo>
                    <a:pt x="852488" y="179917"/>
                    <a:pt x="874713" y="122899"/>
                    <a:pt x="914400" y="81624"/>
                  </a:cubicBezTo>
                  <a:cubicBezTo>
                    <a:pt x="954087" y="40349"/>
                    <a:pt x="1010444" y="12436"/>
                    <a:pt x="1052513" y="6218"/>
                  </a:cubicBezTo>
                  <a:cubicBezTo>
                    <a:pt x="1094582" y="0"/>
                    <a:pt x="1132682" y="18124"/>
                    <a:pt x="1166813" y="44318"/>
                  </a:cubicBezTo>
                  <a:cubicBezTo>
                    <a:pt x="1200944" y="70512"/>
                    <a:pt x="1223963" y="111787"/>
                    <a:pt x="1257300" y="163381"/>
                  </a:cubicBezTo>
                  <a:cubicBezTo>
                    <a:pt x="1290637" y="214975"/>
                    <a:pt x="1327151" y="274506"/>
                    <a:pt x="1366838" y="353881"/>
                  </a:cubicBezTo>
                  <a:cubicBezTo>
                    <a:pt x="1406525" y="433256"/>
                    <a:pt x="1443831" y="518187"/>
                    <a:pt x="1495425" y="639631"/>
                  </a:cubicBezTo>
                  <a:cubicBezTo>
                    <a:pt x="1547019" y="761075"/>
                    <a:pt x="1612106" y="937287"/>
                    <a:pt x="1676400" y="1082543"/>
                  </a:cubicBezTo>
                  <a:cubicBezTo>
                    <a:pt x="1740694" y="1227799"/>
                    <a:pt x="1816101" y="1388931"/>
                    <a:pt x="1881188" y="1511168"/>
                  </a:cubicBezTo>
                  <a:cubicBezTo>
                    <a:pt x="1946275" y="1633405"/>
                    <a:pt x="2008188" y="1741356"/>
                    <a:pt x="2066925" y="1815968"/>
                  </a:cubicBezTo>
                  <a:cubicBezTo>
                    <a:pt x="2125663" y="1890581"/>
                    <a:pt x="2169319" y="1916774"/>
                    <a:pt x="2233613" y="1958843"/>
                  </a:cubicBezTo>
                  <a:cubicBezTo>
                    <a:pt x="2297907" y="2000912"/>
                    <a:pt x="2377282" y="2043775"/>
                    <a:pt x="2452688" y="2068381"/>
                  </a:cubicBezTo>
                  <a:cubicBezTo>
                    <a:pt x="2528094" y="2092987"/>
                    <a:pt x="2590007" y="2097750"/>
                    <a:pt x="2686050" y="2106481"/>
                  </a:cubicBezTo>
                  <a:cubicBezTo>
                    <a:pt x="2782093" y="2115212"/>
                    <a:pt x="2971006" y="2117593"/>
                    <a:pt x="3028950" y="2120768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prstClr val="black"/>
                </a:solidFill>
                <a:latin typeface="Tahoma" pitchFamily="34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6723927" y="4910641"/>
              <a:ext cx="0" cy="1079506"/>
            </a:xfrm>
            <a:prstGeom prst="line">
              <a:avLst/>
            </a:prstGeom>
            <a:ln w="222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6217716" y="6088559"/>
              <a:ext cx="10106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GB" sz="2400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|</a:t>
              </a:r>
              <a:r>
                <a:rPr lang="en-GB" sz="2400" i="1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F</a:t>
              </a:r>
              <a:r>
                <a:rPr lang="en-GB" sz="2400" baseline="-25000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obs</a:t>
              </a:r>
              <a:r>
                <a:rPr lang="en-GB" sz="2400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|</a:t>
              </a:r>
              <a:endParaRPr lang="en-GB" sz="2400" dirty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19163" y="1187966"/>
            <a:ext cx="3833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(given model etc.)</a:t>
            </a:r>
          </a:p>
          <a:p>
            <a:pPr algn="ctr"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= Likelihood function</a:t>
            </a: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211237" y="2173790"/>
            <a:ext cx="1699679" cy="1699691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5896" y="4737615"/>
            <a:ext cx="3833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Rice distribution</a:t>
            </a:r>
          </a:p>
          <a:p>
            <a:pPr algn="ctr"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Used in refinement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4743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/>
      <p:bldP spid="31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 Problem</a:t>
            </a:r>
            <a:endParaRPr lang="en-GB" dirty="0"/>
          </a:p>
        </p:txBody>
      </p:sp>
      <p:pic>
        <p:nvPicPr>
          <p:cNvPr id="5" name="Picture 4" descr="pp_with_mode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439502"/>
            <a:ext cx="4022857" cy="1767619"/>
          </a:xfrm>
          <a:prstGeom prst="rect">
            <a:avLst/>
          </a:prstGeom>
        </p:spPr>
      </p:pic>
      <p:pic>
        <p:nvPicPr>
          <p:cNvPr id="9" name="Picture 8" descr="brick_with_mode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1296626"/>
            <a:ext cx="2727619" cy="18946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8753" y="3253807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Previous crystal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7956" y="319134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Current crystal form</a:t>
            </a:r>
          </a:p>
        </p:txBody>
      </p:sp>
      <p:cxnSp>
        <p:nvCxnSpPr>
          <p:cNvPr id="13" name="Elbow Connector 12"/>
          <p:cNvCxnSpPr>
            <a:stCxn id="10" idx="2"/>
            <a:endCxn id="11" idx="2"/>
          </p:cNvCxnSpPr>
          <p:nvPr/>
        </p:nvCxnSpPr>
        <p:spPr>
          <a:xfrm rot="5400000" flipH="1" flipV="1">
            <a:off x="4418808" y="1270342"/>
            <a:ext cx="62463" cy="4827798"/>
          </a:xfrm>
          <a:prstGeom prst="bentConnector3">
            <a:avLst>
              <a:gd name="adj1" fmla="val -365977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3029" y="4247710"/>
            <a:ext cx="75184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Required:	a score for each model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		of Current crystal form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 dirty="0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Phaser:	Likelihood Function</a:t>
            </a:r>
            <a:endParaRPr lang="en-GB" sz="28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5907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1889102" y="1190630"/>
            <a:ext cx="2500330" cy="242889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Likelihood of |</a:t>
            </a:r>
            <a:r>
              <a:rPr lang="en-GB" b="1" dirty="0" smtClean="0"/>
              <a:t>F</a:t>
            </a:r>
            <a:r>
              <a:rPr lang="en-GB" baseline="-25000" dirty="0" smtClean="0"/>
              <a:t>obs</a:t>
            </a:r>
            <a:r>
              <a:rPr lang="en-GB" dirty="0" smtClean="0"/>
              <a:t>|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074228" y="2878684"/>
            <a:ext cx="2" cy="189542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642132" y="4475573"/>
            <a:ext cx="2241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074333" y="2391850"/>
            <a:ext cx="1047750" cy="207433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>
            <a:spLocks noChangeAspect="1"/>
          </p:cNvSpPr>
          <p:nvPr/>
        </p:nvSpPr>
        <p:spPr>
          <a:xfrm>
            <a:off x="734485" y="3135819"/>
            <a:ext cx="2681997" cy="2682016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90246" y="1878537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i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</a:t>
            </a:r>
            <a:r>
              <a:rPr lang="en-GB" sz="28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28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sz="28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  <a:endParaRPr lang="en-GB" sz="28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3951" y="276224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|</a:t>
            </a:r>
            <a:r>
              <a:rPr lang="en-GB" sz="2800" b="1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r>
              <a:rPr lang="en-GB" sz="2800" dirty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|</a:t>
            </a:r>
            <a:endParaRPr lang="en-GB" sz="2800" baseline="-25000" dirty="0">
              <a:solidFill>
                <a:srgbClr val="C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rot="5400000" flipH="1" flipV="1">
            <a:off x="4554275" y="3782719"/>
            <a:ext cx="1714512" cy="158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124984" y="4426456"/>
            <a:ext cx="35719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339298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46" name="Multiply 45"/>
          <p:cNvSpPr/>
          <p:nvPr/>
        </p:nvSpPr>
        <p:spPr>
          <a:xfrm>
            <a:off x="5696488" y="3926390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253936" y="1219086"/>
            <a:ext cx="32836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given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D, </a:t>
            </a:r>
            <a:r>
              <a:rPr lang="el-GR" sz="32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σ</a:t>
            </a:r>
            <a:r>
              <a:rPr lang="el-GR" sz="3200" i="1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Δ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89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2407685" y="2926298"/>
            <a:ext cx="2500330" cy="242889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8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Likelihood of </a:t>
            </a:r>
            <a:r>
              <a:rPr lang="en-GB" dirty="0"/>
              <a:t>|</a:t>
            </a:r>
            <a:r>
              <a:rPr lang="en-GB" b="1" dirty="0"/>
              <a:t>F</a:t>
            </a:r>
            <a:r>
              <a:rPr lang="en-GB" baseline="-25000" dirty="0"/>
              <a:t>obs</a:t>
            </a:r>
            <a:r>
              <a:rPr lang="en-GB" dirty="0" smtClean="0"/>
              <a:t>| 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074228" y="2878684"/>
            <a:ext cx="2" cy="189542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642132" y="4475573"/>
            <a:ext cx="2241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074333" y="4116917"/>
            <a:ext cx="1576917" cy="34926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>
            <a:spLocks noChangeAspect="1"/>
          </p:cNvSpPr>
          <p:nvPr/>
        </p:nvSpPr>
        <p:spPr>
          <a:xfrm>
            <a:off x="734485" y="3135819"/>
            <a:ext cx="2681997" cy="2682016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32579" y="3476623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i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</a:t>
            </a:r>
            <a:r>
              <a:rPr lang="en-GB" sz="28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</a:t>
            </a:r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2800" b="1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sz="2800" b="1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sz="28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  <a:endParaRPr lang="en-GB" sz="2800" baseline="-25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3951" y="2762246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|</a:t>
            </a:r>
            <a:r>
              <a:rPr lang="en-GB" sz="2800" b="1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F</a:t>
            </a:r>
            <a:r>
              <a:rPr lang="en-GB" sz="2800" baseline="-250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obs</a:t>
            </a:r>
            <a:r>
              <a:rPr lang="en-GB" sz="2800" dirty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rPr>
              <a:t>|</a:t>
            </a:r>
            <a:endParaRPr lang="en-GB" sz="2800" baseline="-25000" dirty="0">
              <a:solidFill>
                <a:srgbClr val="C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5400000" flipH="1" flipV="1">
            <a:off x="4554275" y="3782719"/>
            <a:ext cx="1714512" cy="158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124984" y="4426456"/>
            <a:ext cx="35719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39298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35" name="Multiply 34"/>
          <p:cNvSpPr/>
          <p:nvPr/>
        </p:nvSpPr>
        <p:spPr>
          <a:xfrm>
            <a:off x="5696488" y="3926390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67992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39" name="Multiply 38"/>
          <p:cNvSpPr/>
          <p:nvPr/>
        </p:nvSpPr>
        <p:spPr>
          <a:xfrm>
            <a:off x="6625182" y="3069134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253936" y="1219086"/>
            <a:ext cx="32836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given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D, </a:t>
            </a:r>
            <a:r>
              <a:rPr lang="el-GR" sz="32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σ</a:t>
            </a:r>
            <a:r>
              <a:rPr lang="el-GR" sz="3200" i="1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Δ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3542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Likelihood of </a:t>
            </a:r>
            <a:r>
              <a:rPr lang="en-GB" dirty="0"/>
              <a:t>|</a:t>
            </a:r>
            <a:r>
              <a:rPr lang="en-GB" b="1" dirty="0"/>
              <a:t>F</a:t>
            </a:r>
            <a:r>
              <a:rPr lang="en-GB" baseline="-25000" dirty="0"/>
              <a:t>obs</a:t>
            </a:r>
            <a:r>
              <a:rPr lang="en-GB" dirty="0" smtClean="0"/>
              <a:t>| 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343951" y="2762246"/>
            <a:ext cx="3825875" cy="3055589"/>
            <a:chOff x="343951" y="2762246"/>
            <a:chExt cx="3825875" cy="3055589"/>
          </a:xfrm>
        </p:grpSpPr>
        <p:sp>
          <p:nvSpPr>
            <p:cNvPr id="24" name="Oval 23"/>
            <p:cNvSpPr/>
            <p:nvPr/>
          </p:nvSpPr>
          <p:spPr>
            <a:xfrm>
              <a:off x="1095352" y="3370796"/>
              <a:ext cx="2500330" cy="24288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2074228" y="2878684"/>
              <a:ext cx="2" cy="18954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1642132" y="4475573"/>
              <a:ext cx="224195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074333" y="4466186"/>
              <a:ext cx="285750" cy="1375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734485" y="3135819"/>
              <a:ext cx="2681997" cy="2682016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69496" y="4545537"/>
              <a:ext cx="2500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GB" sz="2800" i="1" dirty="0" err="1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D</a:t>
              </a:r>
              <a:r>
                <a:rPr lang="en-GB" sz="2800" b="1" dirty="0" err="1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F</a:t>
              </a:r>
              <a:r>
                <a:rPr lang="en-GB" sz="2800" baseline="-25000" dirty="0" err="1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c</a:t>
              </a:r>
              <a:r>
                <a:rPr lang="en-GB" sz="2800" dirty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(</a:t>
              </a:r>
              <a:r>
                <a:rPr lang="en-GB" sz="2800" b="1" dirty="0" smtClean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R</a:t>
              </a:r>
              <a:r>
                <a:rPr lang="en-GB" sz="2800" baseline="-25000" dirty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3</a:t>
              </a:r>
              <a:r>
                <a:rPr lang="en-GB" sz="2800" dirty="0" smtClean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, </a:t>
              </a:r>
              <a:r>
                <a:rPr lang="en-GB" sz="2800" b="1" dirty="0" smtClean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r</a:t>
              </a:r>
              <a:r>
                <a:rPr lang="en-GB" sz="2800" baseline="-25000" dirty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3</a:t>
              </a:r>
              <a:r>
                <a:rPr lang="en-GB" sz="2800" dirty="0" smtClean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)</a:t>
              </a:r>
              <a:endParaRPr lang="en-GB" sz="28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3951" y="2762246"/>
              <a:ext cx="10715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GB" sz="2800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|</a:t>
              </a:r>
              <a:r>
                <a:rPr lang="en-GB" sz="2800" b="1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F</a:t>
              </a:r>
              <a:r>
                <a:rPr lang="en-GB" sz="2800" baseline="-25000" dirty="0" smtClean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obs</a:t>
              </a:r>
              <a:r>
                <a:rPr lang="en-GB" sz="2800" dirty="0">
                  <a:solidFill>
                    <a:srgbClr val="C00000"/>
                  </a:solidFill>
                  <a:latin typeface="Calibri"/>
                  <a:ea typeface="ＭＳ Ｐゴシック" charset="0"/>
                  <a:cs typeface="ＭＳ Ｐゴシック" charset="0"/>
                </a:rPr>
                <a:t>|</a:t>
              </a:r>
              <a:endParaRPr lang="en-GB" sz="2800" baseline="-25000" dirty="0">
                <a:solidFill>
                  <a:srgbClr val="C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 rot="5400000" flipH="1" flipV="1">
            <a:off x="4554275" y="3782719"/>
            <a:ext cx="1714512" cy="158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124984" y="4426456"/>
            <a:ext cx="35719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39298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35" name="Multiply 34"/>
          <p:cNvSpPr/>
          <p:nvPr/>
        </p:nvSpPr>
        <p:spPr>
          <a:xfrm>
            <a:off x="5696488" y="3926390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67992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39" name="Multiply 38"/>
          <p:cNvSpPr/>
          <p:nvPr/>
        </p:nvSpPr>
        <p:spPr>
          <a:xfrm>
            <a:off x="6625182" y="3069134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96686" y="448575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41" name="Multiply 40"/>
          <p:cNvSpPr/>
          <p:nvPr/>
        </p:nvSpPr>
        <p:spPr>
          <a:xfrm>
            <a:off x="7553876" y="3997828"/>
            <a:ext cx="214314" cy="285752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253936" y="1219086"/>
            <a:ext cx="32836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given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</a:t>
            </a:r>
            <a:r>
              <a:rPr lang="en-GB" sz="3200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, D, </a:t>
            </a:r>
            <a:r>
              <a:rPr lang="el-GR" sz="32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σ</a:t>
            </a:r>
            <a:r>
              <a:rPr lang="el-GR" sz="3200" i="1" baseline="-25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Δ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694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Brute search</a:t>
            </a:r>
            <a:endParaRPr lang="en-GB" dirty="0"/>
          </a:p>
        </p:txBody>
      </p:sp>
      <p:pic>
        <p:nvPicPr>
          <p:cNvPr id="3" name="Picture 2" descr="empty_gr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072566"/>
            <a:ext cx="1028571" cy="1015873"/>
          </a:xfrm>
          <a:prstGeom prst="rect">
            <a:avLst/>
          </a:prstGeom>
        </p:spPr>
      </p:pic>
      <p:pic>
        <p:nvPicPr>
          <p:cNvPr id="4" name="Picture 3" descr="started_gr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28983" y="2072566"/>
            <a:ext cx="1028571" cy="1015873"/>
          </a:xfrm>
          <a:prstGeom prst="rect">
            <a:avLst/>
          </a:prstGeom>
        </p:spPr>
      </p:pic>
      <p:pic>
        <p:nvPicPr>
          <p:cNvPr id="5" name="Picture 4" descr="continued_gri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2072566"/>
            <a:ext cx="1028571" cy="1015873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3" idx="3"/>
            <a:endCxn id="4" idx="1"/>
          </p:cNvCxnSpPr>
          <p:nvPr/>
        </p:nvCxnSpPr>
        <p:spPr>
          <a:xfrm>
            <a:off x="1671481" y="2580503"/>
            <a:ext cx="657502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3"/>
            <a:endCxn id="5" idx="1"/>
          </p:cNvCxnSpPr>
          <p:nvPr/>
        </p:nvCxnSpPr>
        <p:spPr>
          <a:xfrm>
            <a:off x="3357554" y="2580503"/>
            <a:ext cx="71438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  <a:endCxn id="28" idx="1"/>
          </p:cNvCxnSpPr>
          <p:nvPr/>
        </p:nvCxnSpPr>
        <p:spPr>
          <a:xfrm flipV="1">
            <a:off x="5100505" y="2580398"/>
            <a:ext cx="614503" cy="10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8" idx="3"/>
            <a:endCxn id="22" idx="1"/>
          </p:cNvCxnSpPr>
          <p:nvPr/>
        </p:nvCxnSpPr>
        <p:spPr>
          <a:xfrm flipV="1">
            <a:off x="6643702" y="2579615"/>
            <a:ext cx="685941" cy="78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finished_gri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29643" y="2071678"/>
            <a:ext cx="1028571" cy="101587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715008" y="2072566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6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0100" y="1285860"/>
            <a:ext cx="685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Calculate likelihood for each </a:t>
            </a:r>
            <a:r>
              <a:rPr lang="en-GB" sz="32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gridpoint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40" name="Picture 39" descr="Windows-Abacus-329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28926" y="3714752"/>
            <a:ext cx="3366655" cy="2919845"/>
          </a:xfrm>
          <a:prstGeom prst="rect">
            <a:avLst/>
          </a:prstGeom>
        </p:spPr>
      </p:pic>
      <p:cxnSp>
        <p:nvCxnSpPr>
          <p:cNvPr id="20" name="Shape 19"/>
          <p:cNvCxnSpPr>
            <a:stCxn id="40" idx="1"/>
          </p:cNvCxnSpPr>
          <p:nvPr/>
        </p:nvCxnSpPr>
        <p:spPr>
          <a:xfrm rot="10800000">
            <a:off x="1928794" y="2786059"/>
            <a:ext cx="1000132" cy="2388617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rot="5400000" flipH="1" flipV="1">
            <a:off x="3143240" y="3214686"/>
            <a:ext cx="1000132" cy="1588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5400000" flipH="1" flipV="1">
            <a:off x="4857752" y="3214686"/>
            <a:ext cx="1000132" cy="1588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40" idx="3"/>
          </p:cNvCxnSpPr>
          <p:nvPr/>
        </p:nvCxnSpPr>
        <p:spPr>
          <a:xfrm flipV="1">
            <a:off x="6295581" y="2714620"/>
            <a:ext cx="705311" cy="2460055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18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3793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Brute search</a:t>
            </a:r>
            <a:endParaRPr lang="en-GB" dirty="0"/>
          </a:p>
        </p:txBody>
      </p:sp>
      <p:pic>
        <p:nvPicPr>
          <p:cNvPr id="34" name="Picture 33" descr="finished_gr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3297" y="3929066"/>
            <a:ext cx="1028571" cy="1015873"/>
          </a:xfrm>
          <a:prstGeom prst="rect">
            <a:avLst/>
          </a:prstGeom>
        </p:spPr>
      </p:pic>
      <p:pic>
        <p:nvPicPr>
          <p:cNvPr id="35" name="Picture 34" descr="peaksearched_gr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86503" y="3929066"/>
            <a:ext cx="1028571" cy="1015873"/>
          </a:xfrm>
          <a:prstGeom prst="rect">
            <a:avLst/>
          </a:prstGeom>
        </p:spPr>
      </p:pic>
      <p:cxnSp>
        <p:nvCxnSpPr>
          <p:cNvPr id="36" name="Straight Arrow Connector 35"/>
          <p:cNvCxnSpPr>
            <a:stCxn id="34" idx="3"/>
            <a:endCxn id="35" idx="1"/>
          </p:cNvCxnSpPr>
          <p:nvPr/>
        </p:nvCxnSpPr>
        <p:spPr>
          <a:xfrm>
            <a:off x="3571868" y="4437003"/>
            <a:ext cx="1614635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500298" y="5143512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Find peaks</a:t>
            </a:r>
          </a:p>
        </p:txBody>
      </p:sp>
      <p:pic>
        <p:nvPicPr>
          <p:cNvPr id="19" name="Picture 18" descr="empty_gri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2072566"/>
            <a:ext cx="1028571" cy="1015873"/>
          </a:xfrm>
          <a:prstGeom prst="rect">
            <a:avLst/>
          </a:prstGeom>
        </p:spPr>
      </p:pic>
      <p:pic>
        <p:nvPicPr>
          <p:cNvPr id="20" name="Picture 19" descr="started_gri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28983" y="2072566"/>
            <a:ext cx="1028571" cy="1015873"/>
          </a:xfrm>
          <a:prstGeom prst="rect">
            <a:avLst/>
          </a:prstGeom>
        </p:spPr>
      </p:pic>
      <p:pic>
        <p:nvPicPr>
          <p:cNvPr id="21" name="Picture 20" descr="continued_gri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71934" y="2072566"/>
            <a:ext cx="1028571" cy="1015873"/>
          </a:xfrm>
          <a:prstGeom prst="rect">
            <a:avLst/>
          </a:prstGeom>
        </p:spPr>
      </p:pic>
      <p:cxnSp>
        <p:nvCxnSpPr>
          <p:cNvPr id="23" name="Straight Arrow Connector 22"/>
          <p:cNvCxnSpPr>
            <a:stCxn id="19" idx="3"/>
            <a:endCxn id="20" idx="1"/>
          </p:cNvCxnSpPr>
          <p:nvPr/>
        </p:nvCxnSpPr>
        <p:spPr>
          <a:xfrm>
            <a:off x="1671481" y="2580503"/>
            <a:ext cx="657502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  <a:endCxn id="21" idx="1"/>
          </p:cNvCxnSpPr>
          <p:nvPr/>
        </p:nvCxnSpPr>
        <p:spPr>
          <a:xfrm>
            <a:off x="3357554" y="2580503"/>
            <a:ext cx="71438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1" idx="3"/>
            <a:endCxn id="29" idx="1"/>
          </p:cNvCxnSpPr>
          <p:nvPr/>
        </p:nvCxnSpPr>
        <p:spPr>
          <a:xfrm flipV="1">
            <a:off x="5100505" y="2580398"/>
            <a:ext cx="614503" cy="10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9" idx="3"/>
            <a:endCxn id="27" idx="1"/>
          </p:cNvCxnSpPr>
          <p:nvPr/>
        </p:nvCxnSpPr>
        <p:spPr>
          <a:xfrm flipV="1">
            <a:off x="6643702" y="2579615"/>
            <a:ext cx="685941" cy="78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finished_gr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9643" y="2071678"/>
            <a:ext cx="1028571" cy="101587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715008" y="2072566"/>
            <a:ext cx="9286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6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0100" y="1285860"/>
            <a:ext cx="685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Calculate likelihood for each </a:t>
            </a:r>
            <a:r>
              <a:rPr lang="en-GB" sz="3200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gridpoint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8326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Fast search</a:t>
            </a:r>
            <a:endParaRPr lang="en-GB" dirty="0"/>
          </a:p>
        </p:txBody>
      </p:sp>
      <p:pic>
        <p:nvPicPr>
          <p:cNvPr id="5" name="Picture 4" descr="fftd_gr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9181" y="1600729"/>
            <a:ext cx="1028571" cy="1015873"/>
          </a:xfrm>
          <a:prstGeom prst="rect">
            <a:avLst/>
          </a:prstGeom>
        </p:spPr>
      </p:pic>
      <p:pic>
        <p:nvPicPr>
          <p:cNvPr id="6" name="Picture 5" descr="fftd_thresholded_gr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1015" y="1600729"/>
            <a:ext cx="1028571" cy="1015873"/>
          </a:xfrm>
          <a:prstGeom prst="rect">
            <a:avLst/>
          </a:prstGeom>
        </p:spPr>
      </p:pic>
      <p:pic>
        <p:nvPicPr>
          <p:cNvPr id="7" name="Picture 6" descr="empty_gri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1600729"/>
            <a:ext cx="1028571" cy="1015873"/>
          </a:xfrm>
          <a:prstGeom prst="rect">
            <a:avLst/>
          </a:prstGeom>
        </p:spPr>
      </p:pic>
      <p:pic>
        <p:nvPicPr>
          <p:cNvPr id="8" name="Picture 7" descr="peaksearched_gri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4243935"/>
            <a:ext cx="1028571" cy="1015873"/>
          </a:xfrm>
          <a:prstGeom prst="rect">
            <a:avLst/>
          </a:prstGeom>
        </p:spPr>
      </p:pic>
      <p:pic>
        <p:nvPicPr>
          <p:cNvPr id="9" name="Picture 8" descr="fftd_thresholded_gr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4243935"/>
            <a:ext cx="1028571" cy="1015873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7" idx="3"/>
            <a:endCxn id="5" idx="1"/>
          </p:cNvCxnSpPr>
          <p:nvPr/>
        </p:nvCxnSpPr>
        <p:spPr>
          <a:xfrm>
            <a:off x="1742919" y="2108666"/>
            <a:ext cx="2086262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6" idx="1"/>
          </p:cNvCxnSpPr>
          <p:nvPr/>
        </p:nvCxnSpPr>
        <p:spPr>
          <a:xfrm>
            <a:off x="4857752" y="2108666"/>
            <a:ext cx="2043263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4414" y="2243671"/>
            <a:ext cx="285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Calculate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approximation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by </a:t>
            </a:r>
            <a:r>
              <a:rPr lang="en-GB" sz="3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9124" y="2730466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Peak search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488" y="5182722"/>
            <a:ext cx="285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b="1" dirty="0" smtClean="0">
                <a:solidFill>
                  <a:srgbClr val="000000"/>
                </a:solidFill>
                <a:latin typeface="Calibri"/>
                <a:ea typeface="ＭＳ Ｐゴシック" charset="0"/>
                <a:cs typeface="ＭＳ Ｐゴシック" charset="0"/>
              </a:rPr>
              <a:t>Rescore</a:t>
            </a:r>
            <a:r>
              <a:rPr lang="en-GB" sz="32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GB" sz="3200" dirty="0">
                <a:solidFill>
                  <a:srgbClr val="000000"/>
                </a:solidFill>
                <a:latin typeface="Calibri"/>
                <a:ea typeface="ＭＳ Ｐゴシック" charset="0"/>
                <a:cs typeface="ＭＳ Ｐゴシック" charset="0"/>
              </a:rPr>
              <a:t>with likelihood</a:t>
            </a:r>
          </a:p>
        </p:txBody>
      </p:sp>
      <p:cxnSp>
        <p:nvCxnSpPr>
          <p:cNvPr id="20" name="Straight Arrow Connector 19"/>
          <p:cNvCxnSpPr>
            <a:stCxn id="9" idx="3"/>
            <a:endCxn id="8" idx="1"/>
          </p:cNvCxnSpPr>
          <p:nvPr/>
        </p:nvCxnSpPr>
        <p:spPr>
          <a:xfrm>
            <a:off x="3243117" y="4751872"/>
            <a:ext cx="2114701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56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Fast search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190623" y="1619216"/>
            <a:ext cx="75194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B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ack to classical MR?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Not quite</a:t>
            </a:r>
          </a:p>
          <a:p>
            <a:pPr defTabSz="914400"/>
            <a:endParaRPr lang="en-GB" sz="3200" dirty="0" smtClean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Advantages of using Likelihood approach</a:t>
            </a:r>
          </a:p>
          <a:p>
            <a:pPr marL="457200" indent="-457200" defTabSz="914400">
              <a:buFont typeface="Arial"/>
              <a:buChar char="•"/>
            </a:pP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Final scoring is the most robust</a:t>
            </a:r>
          </a:p>
          <a:p>
            <a:pPr marL="457200" indent="-457200" defTabSz="914400">
              <a:buFont typeface="Arial"/>
              <a:buChar char="•"/>
            </a:pPr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Maximum consistency between preliminary and final scoring</a:t>
            </a:r>
          </a:p>
          <a:p>
            <a:pPr defTabSz="914400"/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defTabSz="914400"/>
            <a:r>
              <a:rPr lang="en-GB" sz="32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 way to push boundaries of the method</a:t>
            </a:r>
            <a:endParaRPr lang="en-GB" sz="32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21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9713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Separability</a:t>
            </a:r>
            <a:endParaRPr lang="en-GB" dirty="0"/>
          </a:p>
        </p:txBody>
      </p:sp>
      <p:sp>
        <p:nvSpPr>
          <p:cNvPr id="4" name="Freeform 3"/>
          <p:cNvSpPr/>
          <p:nvPr/>
        </p:nvSpPr>
        <p:spPr>
          <a:xfrm>
            <a:off x="5357818" y="3714752"/>
            <a:ext cx="1285884" cy="1285884"/>
          </a:xfrm>
          <a:custGeom>
            <a:avLst/>
            <a:gdLst>
              <a:gd name="connsiteX0" fmla="*/ 327546 w 914400"/>
              <a:gd name="connsiteY0" fmla="*/ 0 h 1351128"/>
              <a:gd name="connsiteX1" fmla="*/ 327546 w 914400"/>
              <a:gd name="connsiteY1" fmla="*/ 1064525 h 1351128"/>
              <a:gd name="connsiteX2" fmla="*/ 0 w 914400"/>
              <a:gd name="connsiteY2" fmla="*/ 1351128 h 1351128"/>
              <a:gd name="connsiteX3" fmla="*/ 914400 w 914400"/>
              <a:gd name="connsiteY3" fmla="*/ 1351128 h 1351128"/>
              <a:gd name="connsiteX0" fmla="*/ 327546 w 914400"/>
              <a:gd name="connsiteY0" fmla="*/ 0 h 1351128"/>
              <a:gd name="connsiteX1" fmla="*/ 357190 w 914400"/>
              <a:gd name="connsiteY1" fmla="*/ 1000132 h 1351128"/>
              <a:gd name="connsiteX2" fmla="*/ 0 w 914400"/>
              <a:gd name="connsiteY2" fmla="*/ 1351128 h 1351128"/>
              <a:gd name="connsiteX3" fmla="*/ 914400 w 914400"/>
              <a:gd name="connsiteY3" fmla="*/ 1351128 h 1351128"/>
              <a:gd name="connsiteX0" fmla="*/ 327546 w 914400"/>
              <a:gd name="connsiteY0" fmla="*/ 0 h 1351128"/>
              <a:gd name="connsiteX1" fmla="*/ 357190 w 914400"/>
              <a:gd name="connsiteY1" fmla="*/ 71438 h 1351128"/>
              <a:gd name="connsiteX2" fmla="*/ 357190 w 914400"/>
              <a:gd name="connsiteY2" fmla="*/ 1000132 h 1351128"/>
              <a:gd name="connsiteX3" fmla="*/ 0 w 914400"/>
              <a:gd name="connsiteY3" fmla="*/ 1351128 h 1351128"/>
              <a:gd name="connsiteX4" fmla="*/ 914400 w 914400"/>
              <a:gd name="connsiteY4" fmla="*/ 1351128 h 1351128"/>
              <a:gd name="connsiteX0" fmla="*/ 642942 w 914400"/>
              <a:gd name="connsiteY0" fmla="*/ 0 h 1351128"/>
              <a:gd name="connsiteX1" fmla="*/ 357190 w 914400"/>
              <a:gd name="connsiteY1" fmla="*/ 71438 h 1351128"/>
              <a:gd name="connsiteX2" fmla="*/ 357190 w 914400"/>
              <a:gd name="connsiteY2" fmla="*/ 1000132 h 1351128"/>
              <a:gd name="connsiteX3" fmla="*/ 0 w 914400"/>
              <a:gd name="connsiteY3" fmla="*/ 1351128 h 1351128"/>
              <a:gd name="connsiteX4" fmla="*/ 914400 w 914400"/>
              <a:gd name="connsiteY4" fmla="*/ 1351128 h 1351128"/>
              <a:gd name="connsiteX0" fmla="*/ 785818 w 914400"/>
              <a:gd name="connsiteY0" fmla="*/ 500066 h 1279690"/>
              <a:gd name="connsiteX1" fmla="*/ 357190 w 914400"/>
              <a:gd name="connsiteY1" fmla="*/ 0 h 1279690"/>
              <a:gd name="connsiteX2" fmla="*/ 357190 w 914400"/>
              <a:gd name="connsiteY2" fmla="*/ 928694 h 1279690"/>
              <a:gd name="connsiteX3" fmla="*/ 0 w 914400"/>
              <a:gd name="connsiteY3" fmla="*/ 1279690 h 1279690"/>
              <a:gd name="connsiteX4" fmla="*/ 914400 w 914400"/>
              <a:gd name="connsiteY4" fmla="*/ 1279690 h 1279690"/>
              <a:gd name="connsiteX0" fmla="*/ 1071570 w 1071570"/>
              <a:gd name="connsiteY0" fmla="*/ 0 h 1279690"/>
              <a:gd name="connsiteX1" fmla="*/ 357190 w 1071570"/>
              <a:gd name="connsiteY1" fmla="*/ 0 h 1279690"/>
              <a:gd name="connsiteX2" fmla="*/ 357190 w 1071570"/>
              <a:gd name="connsiteY2" fmla="*/ 928694 h 1279690"/>
              <a:gd name="connsiteX3" fmla="*/ 0 w 1071570"/>
              <a:gd name="connsiteY3" fmla="*/ 1279690 h 1279690"/>
              <a:gd name="connsiteX4" fmla="*/ 914400 w 1071570"/>
              <a:gd name="connsiteY4" fmla="*/ 1279690 h 1279690"/>
              <a:gd name="connsiteX0" fmla="*/ 357190 w 914400"/>
              <a:gd name="connsiteY0" fmla="*/ 0 h 1279690"/>
              <a:gd name="connsiteX1" fmla="*/ 357190 w 914400"/>
              <a:gd name="connsiteY1" fmla="*/ 928694 h 1279690"/>
              <a:gd name="connsiteX2" fmla="*/ 0 w 914400"/>
              <a:gd name="connsiteY2" fmla="*/ 1279690 h 1279690"/>
              <a:gd name="connsiteX3" fmla="*/ 914400 w 914400"/>
              <a:gd name="connsiteY3" fmla="*/ 1279690 h 127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1279690">
                <a:moveTo>
                  <a:pt x="357190" y="0"/>
                </a:moveTo>
                <a:lnTo>
                  <a:pt x="357190" y="928694"/>
                </a:lnTo>
                <a:lnTo>
                  <a:pt x="0" y="1279690"/>
                </a:lnTo>
                <a:lnTo>
                  <a:pt x="914400" y="1279690"/>
                </a:lnTo>
              </a:path>
            </a:pathLst>
          </a:cu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5214950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(</a:t>
            </a:r>
            <a:r>
              <a:rPr lang="el-GR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φ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, </a:t>
            </a:r>
            <a:r>
              <a:rPr lang="el-GR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ψ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, </a:t>
            </a:r>
            <a:r>
              <a:rPr lang="el-GR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κ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6314" y="5286388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(</a:t>
            </a:r>
            <a:r>
              <a:rPr lang="en-GB" sz="3600" i="1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x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, </a:t>
            </a:r>
            <a:r>
              <a:rPr lang="en-GB" sz="3600" i="1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y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, </a:t>
            </a:r>
            <a:r>
              <a:rPr lang="en-GB" sz="3600" i="1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z</a:t>
            </a:r>
            <a:r>
              <a:rPr lang="en-GB" sz="3600" dirty="0">
                <a:solidFill>
                  <a:prstClr val="black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)</a:t>
            </a:r>
          </a:p>
        </p:txBody>
      </p:sp>
      <p:pic>
        <p:nvPicPr>
          <p:cNvPr id="7" name="Picture 6" descr="lyso_model_rota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428736"/>
            <a:ext cx="2676206" cy="2519440"/>
          </a:xfrm>
          <a:prstGeom prst="rect">
            <a:avLst/>
          </a:prstGeom>
        </p:spPr>
      </p:pic>
      <p:pic>
        <p:nvPicPr>
          <p:cNvPr id="8" name="Picture 7" descr="lyso_model_cr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96132" y="1694354"/>
            <a:ext cx="2847900" cy="1992224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7" idx="3"/>
            <a:endCxn id="8" idx="1"/>
          </p:cNvCxnSpPr>
          <p:nvPr/>
        </p:nvCxnSpPr>
        <p:spPr>
          <a:xfrm>
            <a:off x="2961926" y="2688456"/>
            <a:ext cx="3334206" cy="201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1785918" y="3643314"/>
            <a:ext cx="2568233" cy="2603486"/>
            <a:chOff x="2571736" y="4104855"/>
            <a:chExt cx="2293065" cy="2324541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643306" y="4286256"/>
              <a:ext cx="1143008" cy="78581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Arc 18"/>
            <p:cNvSpPr/>
            <p:nvPr/>
          </p:nvSpPr>
          <p:spPr>
            <a:xfrm>
              <a:off x="3143240" y="4143380"/>
              <a:ext cx="1000132" cy="2286016"/>
            </a:xfrm>
            <a:prstGeom prst="arc">
              <a:avLst>
                <a:gd name="adj1" fmla="val 16170993"/>
                <a:gd name="adj2" fmla="val 18425505"/>
              </a:avLst>
            </a:prstGeom>
            <a:ln>
              <a:solidFill>
                <a:schemeClr val="tx1"/>
              </a:solidFill>
              <a:prstDash val="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Arc 19"/>
            <p:cNvSpPr/>
            <p:nvPr/>
          </p:nvSpPr>
          <p:spPr>
            <a:xfrm>
              <a:off x="2714612" y="4429132"/>
              <a:ext cx="1857388" cy="357190"/>
            </a:xfrm>
            <a:prstGeom prst="arc">
              <a:avLst>
                <a:gd name="adj1" fmla="val 60873"/>
                <a:gd name="adj2" fmla="val 1016730"/>
              </a:avLst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Arc 25"/>
            <p:cNvSpPr>
              <a:spLocks noChangeAspect="1"/>
            </p:cNvSpPr>
            <p:nvPr/>
          </p:nvSpPr>
          <p:spPr>
            <a:xfrm rot="20019833">
              <a:off x="4636199" y="4104855"/>
              <a:ext cx="228602" cy="342902"/>
            </a:xfrm>
            <a:prstGeom prst="arc">
              <a:avLst>
                <a:gd name="adj1" fmla="val 16200000"/>
                <a:gd name="adj2" fmla="val 13119606"/>
              </a:avLst>
            </a:prstGeom>
            <a:ln w="9525">
              <a:solidFill>
                <a:schemeClr val="tx1"/>
              </a:solidFill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571736" y="4786322"/>
              <a:ext cx="2143140" cy="64294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5400000" flipH="1" flipV="1">
              <a:off x="3178959" y="4607727"/>
              <a:ext cx="92869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Arc 43"/>
            <p:cNvSpPr/>
            <p:nvPr/>
          </p:nvSpPr>
          <p:spPr>
            <a:xfrm>
              <a:off x="2571736" y="4143380"/>
              <a:ext cx="2143140" cy="2000264"/>
            </a:xfrm>
            <a:prstGeom prst="arc">
              <a:avLst>
                <a:gd name="adj1" fmla="val 10920171"/>
                <a:gd name="adj2" fmla="val 2146317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4429124" y="3786190"/>
            <a:ext cx="785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7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+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220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 error</a:t>
            </a:r>
            <a:endParaRPr lang="en-GB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 l="368" t="461" r="368" b="461"/>
          <a:stretch>
            <a:fillRect/>
          </a:stretch>
        </p:blipFill>
        <p:spPr bwMode="auto">
          <a:xfrm>
            <a:off x="71406" y="3613173"/>
            <a:ext cx="3968750" cy="317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cxnSp>
        <p:nvCxnSpPr>
          <p:cNvPr id="6" name="Straight Arrow Connector 5"/>
          <p:cNvCxnSpPr>
            <a:endCxn id="7" idx="0"/>
          </p:cNvCxnSpPr>
          <p:nvPr/>
        </p:nvCxnSpPr>
        <p:spPr>
          <a:xfrm rot="16200000" flipH="1">
            <a:off x="3324671" y="4819204"/>
            <a:ext cx="1280213" cy="64294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57488" y="5780782"/>
            <a:ext cx="285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 incompleteness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8662" y="1357298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Position errors</a:t>
            </a:r>
          </a:p>
        </p:txBody>
      </p:sp>
      <p:cxnSp>
        <p:nvCxnSpPr>
          <p:cNvPr id="12" name="Straight Arrow Connector 11"/>
          <p:cNvCxnSpPr>
            <a:endCxn id="11" idx="2"/>
          </p:cNvCxnSpPr>
          <p:nvPr/>
        </p:nvCxnSpPr>
        <p:spPr>
          <a:xfrm rot="5400000" flipH="1" flipV="1">
            <a:off x="846000" y="2739116"/>
            <a:ext cx="2272745" cy="67866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5" descr="C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3" y="2786056"/>
            <a:ext cx="3883819" cy="24203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5714976" y="5780782"/>
            <a:ext cx="3429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b="1" dirty="0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Calculate from unit cell composition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43372" y="1142984"/>
            <a:ext cx="3429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b="1" dirty="0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Calculate from sequence identity</a:t>
            </a:r>
          </a:p>
          <a:p>
            <a:pPr algn="ctr" defTabSz="914400"/>
            <a:r>
              <a:rPr lang="en-GB" sz="3200" b="1" dirty="0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(</a:t>
            </a:r>
            <a:r>
              <a:rPr lang="en-GB" sz="3200" b="1" dirty="0" err="1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Chothia</a:t>
            </a:r>
            <a:r>
              <a:rPr lang="en-GB" sz="3200" b="1" dirty="0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 &amp; </a:t>
            </a:r>
            <a:r>
              <a:rPr lang="en-GB" sz="3200" b="1" dirty="0" err="1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Lesk</a:t>
            </a:r>
            <a:r>
              <a:rPr lang="en-GB" sz="3200" b="1" dirty="0">
                <a:solidFill>
                  <a:srgbClr val="00B050"/>
                </a:solidFill>
                <a:latin typeface="Calibri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621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Rotation search</a:t>
            </a:r>
            <a:endParaRPr lang="en-GB" dirty="0"/>
          </a:p>
        </p:txBody>
      </p:sp>
      <p:pic>
        <p:nvPicPr>
          <p:cNvPr id="4" name="Picture 3" descr="rotgr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571612"/>
            <a:ext cx="2813969" cy="2813969"/>
          </a:xfrm>
          <a:prstGeom prst="rect">
            <a:avLst/>
          </a:prstGeom>
        </p:spPr>
      </p:pic>
      <p:pic>
        <p:nvPicPr>
          <p:cNvPr id="5" name="Picture 4" descr="selfro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285860"/>
            <a:ext cx="3454718" cy="324040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571868" y="2928934"/>
            <a:ext cx="1071570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71538" y="5130241"/>
            <a:ext cx="685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  <a:sym typeface="Symbol"/>
              </a:rPr>
              <a:t> 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Dependent only on the point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1538" y="4572008"/>
            <a:ext cx="685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  <a:sym typeface="Symbol"/>
              </a:rPr>
              <a:t> 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Typically small signal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745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Rotation peaks</a:t>
            </a:r>
            <a:endParaRPr lang="en-GB" dirty="0"/>
          </a:p>
        </p:txBody>
      </p:sp>
      <p:pic>
        <p:nvPicPr>
          <p:cNvPr id="6" name="Picture 5" descr="double_rotation_peak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43174" y="2071678"/>
            <a:ext cx="2975736" cy="198179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71538" y="1928802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Peak</a:t>
            </a:r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2214546" y="2221190"/>
            <a:ext cx="1285884" cy="85062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43636" y="2214554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Peak</a:t>
            </a:r>
          </a:p>
        </p:txBody>
      </p:sp>
      <p:cxnSp>
        <p:nvCxnSpPr>
          <p:cNvPr id="12" name="Straight Arrow Connector 11"/>
          <p:cNvCxnSpPr>
            <a:stCxn id="11" idx="1"/>
          </p:cNvCxnSpPr>
          <p:nvPr/>
        </p:nvCxnSpPr>
        <p:spPr>
          <a:xfrm rot="10800000" flipV="1">
            <a:off x="4643438" y="2506942"/>
            <a:ext cx="1500198" cy="56486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82765" y="1231269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Centre of coalesced peak</a:t>
            </a: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rot="5400000">
            <a:off x="3521036" y="2366943"/>
            <a:ext cx="1327206" cy="22540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643042" y="4429132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Translation function is very sensitive to orientation and may not find a solution in such a case!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229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Translation search</a:t>
            </a:r>
            <a:endParaRPr lang="en-GB" dirty="0"/>
          </a:p>
        </p:txBody>
      </p:sp>
      <p:pic>
        <p:nvPicPr>
          <p:cNvPr id="4" name="Picture 3" descr="trafun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857364"/>
            <a:ext cx="3921270" cy="1686350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9" idx="3"/>
            <a:endCxn id="4" idx="1"/>
          </p:cNvCxnSpPr>
          <p:nvPr/>
        </p:nvCxnSpPr>
        <p:spPr>
          <a:xfrm>
            <a:off x="4059457" y="2699764"/>
            <a:ext cx="869733" cy="77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2976" y="4214818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  <a:sym typeface="Symbol"/>
              </a:rPr>
              <a:t> 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Solutions are recognizable (high Z-score)</a:t>
            </a:r>
          </a:p>
        </p:txBody>
      </p:sp>
      <p:pic>
        <p:nvPicPr>
          <p:cNvPr id="9" name="Picture 8" descr="trafunc_gri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857364"/>
            <a:ext cx="3916613" cy="1684800"/>
          </a:xfrm>
          <a:prstGeom prst="rect">
            <a:avLst/>
          </a:prstGeom>
        </p:spPr>
      </p:pic>
      <p:pic>
        <p:nvPicPr>
          <p:cNvPr id="10" name="translation.gif" descr="D:\gaborb-safe\Documents\talks\ccp4-sw\translation.gif"/>
          <p:cNvPicPr>
            <a:picLocks noChangeAspect="1"/>
          </p:cNvPicPr>
          <p:nvPr/>
        </p:nvPicPr>
        <p:blipFill>
          <a:blip r:embed="rId5" r:link="rId6" cstate="print"/>
          <a:stretch>
            <a:fillRect/>
          </a:stretch>
        </p:blipFill>
        <p:spPr>
          <a:xfrm>
            <a:off x="0" y="5486400"/>
            <a:ext cx="1828800" cy="1371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2976" y="4857760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  <a:sym typeface="Symbol"/>
              </a:rPr>
              <a:t> </a:t>
            </a: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Very sensitive to correct orientation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928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Packing</a:t>
            </a:r>
            <a:endParaRPr lang="en-GB" dirty="0"/>
          </a:p>
        </p:txBody>
      </p:sp>
      <p:pic>
        <p:nvPicPr>
          <p:cNvPr id="3" name="Picture 2" descr="clash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8986" y="1285860"/>
            <a:ext cx="5373334" cy="37133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1736" y="4716860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Clashes between models decrease credibility  in solution</a:t>
            </a: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rot="5400000" flipH="1" flipV="1">
            <a:off x="4249541" y="4144368"/>
            <a:ext cx="1144984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357686" y="2357430"/>
            <a:ext cx="928694" cy="121444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90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ashing_and_correc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8986" y="1285860"/>
            <a:ext cx="5373334" cy="3713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Packing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699128" y="4714884"/>
            <a:ext cx="4500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Surface loops may change conformation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58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rrec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8986" y="1285200"/>
            <a:ext cx="5373334" cy="3713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Packing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643174" y="4714884"/>
            <a:ext cx="4500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 small number of clashes is acceptable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4599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Refinement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357298"/>
            <a:ext cx="3143272" cy="3357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The rotation and translation functions were performed on a (not very fine) grid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4678" y="4000504"/>
            <a:ext cx="857256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71934" y="4000504"/>
            <a:ext cx="857256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4678" y="4857760"/>
            <a:ext cx="857256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71934" y="4857760"/>
            <a:ext cx="857256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8"/>
          <p:cNvSpPr/>
          <p:nvPr/>
        </p:nvSpPr>
        <p:spPr>
          <a:xfrm flipH="1">
            <a:off x="3929058" y="4714884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Arc 9"/>
          <p:cNvSpPr/>
          <p:nvPr/>
        </p:nvSpPr>
        <p:spPr>
          <a:xfrm flipV="1">
            <a:off x="3714744" y="4286256"/>
            <a:ext cx="1143008" cy="500066"/>
          </a:xfrm>
          <a:prstGeom prst="arc">
            <a:avLst>
              <a:gd name="adj1" fmla="val 16200000"/>
              <a:gd name="adj2" fmla="val 3032147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 flipH="1">
            <a:off x="4143372" y="4071942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5286348" y="1285860"/>
            <a:ext cx="3857652" cy="3429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ct val="20000"/>
              </a:spcBef>
              <a:defRPr/>
            </a:pP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The solution can be improved if the grid is taken away and the rotational and translational  parameters optimized</a:t>
            </a:r>
          </a:p>
        </p:txBody>
      </p:sp>
      <p:sp>
        <p:nvSpPr>
          <p:cNvPr id="18" name="Freeform 17"/>
          <p:cNvSpPr/>
          <p:nvPr/>
        </p:nvSpPr>
        <p:spPr>
          <a:xfrm>
            <a:off x="2344994" y="3923071"/>
            <a:ext cx="1386348" cy="825910"/>
          </a:xfrm>
          <a:custGeom>
            <a:avLst/>
            <a:gdLst>
              <a:gd name="connsiteX0" fmla="*/ 0 w 1386348"/>
              <a:gd name="connsiteY0" fmla="*/ 0 h 825910"/>
              <a:gd name="connsiteX1" fmla="*/ 324464 w 1386348"/>
              <a:gd name="connsiteY1" fmla="*/ 501445 h 825910"/>
              <a:gd name="connsiteX2" fmla="*/ 1386348 w 1386348"/>
              <a:gd name="connsiteY2" fmla="*/ 825910 h 82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6348" h="825910">
                <a:moveTo>
                  <a:pt x="0" y="0"/>
                </a:moveTo>
                <a:cubicBezTo>
                  <a:pt x="46703" y="181896"/>
                  <a:pt x="93406" y="363793"/>
                  <a:pt x="324464" y="501445"/>
                </a:cubicBezTo>
                <a:cubicBezTo>
                  <a:pt x="555522" y="639097"/>
                  <a:pt x="970935" y="732503"/>
                  <a:pt x="1386348" y="825910"/>
                </a:cubicBezTo>
              </a:path>
            </a:pathLst>
          </a:cu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029200" y="4232787"/>
            <a:ext cx="501445" cy="265471"/>
          </a:xfrm>
          <a:custGeom>
            <a:avLst/>
            <a:gdLst>
              <a:gd name="connsiteX0" fmla="*/ 501445 w 501445"/>
              <a:gd name="connsiteY0" fmla="*/ 0 h 265471"/>
              <a:gd name="connsiteX1" fmla="*/ 368710 w 501445"/>
              <a:gd name="connsiteY1" fmla="*/ 176981 h 265471"/>
              <a:gd name="connsiteX2" fmla="*/ 0 w 501445"/>
              <a:gd name="connsiteY2" fmla="*/ 265471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1445" h="265471">
                <a:moveTo>
                  <a:pt x="501445" y="0"/>
                </a:moveTo>
                <a:cubicBezTo>
                  <a:pt x="476864" y="66368"/>
                  <a:pt x="452284" y="132736"/>
                  <a:pt x="368710" y="176981"/>
                </a:cubicBezTo>
                <a:cubicBezTo>
                  <a:pt x="285136" y="221226"/>
                  <a:pt x="142568" y="243348"/>
                  <a:pt x="0" y="265471"/>
                </a:cubicBezTo>
              </a:path>
            </a:pathLst>
          </a:cu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241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Identifying solutions</a:t>
            </a:r>
            <a:endParaRPr lang="en-GB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539552" y="2132856"/>
          <a:ext cx="4878809" cy="298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995936" y="1196752"/>
          <a:ext cx="460851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/>
          <p:cNvSpPr/>
          <p:nvPr/>
        </p:nvSpPr>
        <p:spPr>
          <a:xfrm>
            <a:off x="899592" y="6237312"/>
            <a:ext cx="7560840" cy="144016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30000">
                <a:srgbClr val="FF0000"/>
              </a:gs>
              <a:gs pos="50000">
                <a:srgbClr val="FFC000"/>
              </a:gs>
              <a:gs pos="60000">
                <a:srgbClr val="FFFF00"/>
              </a:gs>
              <a:gs pos="80000">
                <a:srgbClr val="00FF00"/>
              </a:gs>
              <a:gs pos="100000">
                <a:srgbClr val="00CC00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899592" y="6093296"/>
            <a:ext cx="1080120" cy="72008"/>
            <a:chOff x="611560" y="5733256"/>
            <a:chExt cx="1080120" cy="72008"/>
          </a:xfrm>
        </p:grpSpPr>
        <p:cxnSp>
          <p:nvCxnSpPr>
            <p:cNvPr id="19" name="Straight Connector 18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979712" y="6093296"/>
            <a:ext cx="1080120" cy="72008"/>
            <a:chOff x="611560" y="5733256"/>
            <a:chExt cx="1080120" cy="72008"/>
          </a:xfrm>
        </p:grpSpPr>
        <p:cxnSp>
          <p:nvCxnSpPr>
            <p:cNvPr id="37" name="Straight Connector 36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059832" y="6093296"/>
            <a:ext cx="1080120" cy="72008"/>
            <a:chOff x="611560" y="5733256"/>
            <a:chExt cx="1080120" cy="72008"/>
          </a:xfrm>
        </p:grpSpPr>
        <p:cxnSp>
          <p:nvCxnSpPr>
            <p:cNvPr id="41" name="Straight Connector 40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139952" y="6093296"/>
            <a:ext cx="1080120" cy="72008"/>
            <a:chOff x="611560" y="5733256"/>
            <a:chExt cx="1080120" cy="72008"/>
          </a:xfrm>
        </p:grpSpPr>
        <p:cxnSp>
          <p:nvCxnSpPr>
            <p:cNvPr id="45" name="Straight Connector 44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5220072" y="6093296"/>
            <a:ext cx="1080120" cy="72008"/>
            <a:chOff x="611560" y="5733256"/>
            <a:chExt cx="1080120" cy="72008"/>
          </a:xfrm>
        </p:grpSpPr>
        <p:cxnSp>
          <p:nvCxnSpPr>
            <p:cNvPr id="49" name="Straight Connector 48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300192" y="6093296"/>
            <a:ext cx="1080120" cy="72008"/>
            <a:chOff x="611560" y="5733256"/>
            <a:chExt cx="1080120" cy="72008"/>
          </a:xfrm>
        </p:grpSpPr>
        <p:cxnSp>
          <p:nvCxnSpPr>
            <p:cNvPr id="53" name="Straight Connector 52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7380312" y="6093296"/>
            <a:ext cx="1080120" cy="72008"/>
            <a:chOff x="611560" y="5733256"/>
            <a:chExt cx="1080120" cy="72008"/>
          </a:xfrm>
        </p:grpSpPr>
        <p:cxnSp>
          <p:nvCxnSpPr>
            <p:cNvPr id="57" name="Straight Connector 56"/>
            <p:cNvCxnSpPr/>
            <p:nvPr/>
          </p:nvCxnSpPr>
          <p:spPr>
            <a:xfrm rot="5400000">
              <a:off x="57555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611560" y="5805264"/>
              <a:ext cx="10801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1655676" y="5769260"/>
              <a:ext cx="7200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169168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7180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5192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3204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6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1216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228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172400" y="55892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9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283968" y="5301208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TFZ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31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7574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2" grpId="0" animBg="1"/>
      <p:bldP spid="10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Partial structure</a:t>
            </a:r>
            <a:endParaRPr lang="en-GB" dirty="0"/>
          </a:p>
        </p:txBody>
      </p:sp>
      <p:pic>
        <p:nvPicPr>
          <p:cNvPr id="4" name="Picture 3" descr="brick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30352"/>
            <a:ext cx="1649662" cy="3827540"/>
          </a:xfrm>
          <a:prstGeom prst="rect">
            <a:avLst/>
          </a:prstGeom>
        </p:spPr>
      </p:pic>
      <p:pic>
        <p:nvPicPr>
          <p:cNvPr id="5" name="Picture 4" descr="beta_bli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071546"/>
            <a:ext cx="7676191" cy="5304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16" y="2714620"/>
            <a:ext cx="13573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120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32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302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Partial structure</a:t>
            </a:r>
            <a:endParaRPr lang="en-GB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929322" y="2357430"/>
          <a:ext cx="2714643" cy="3041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 descr="brick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030352"/>
            <a:ext cx="1649662" cy="382754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285984" y="3929066"/>
            <a:ext cx="321471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bli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2" y="1428736"/>
            <a:ext cx="6140953" cy="424381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7286644" y="2500306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404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Partial structure</a:t>
            </a:r>
            <a:endParaRPr lang="en-GB" dirty="0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5921485" y="2372179"/>
          <a:ext cx="2714644" cy="303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 descr="brick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030352"/>
            <a:ext cx="1649662" cy="382754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285984" y="3929066"/>
            <a:ext cx="321471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215338" y="2571744"/>
            <a:ext cx="428628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 descr="bli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8662" y="1428736"/>
            <a:ext cx="6140953" cy="4243810"/>
          </a:xfrm>
          <a:prstGeom prst="rect">
            <a:avLst/>
          </a:prstGeom>
        </p:spPr>
      </p:pic>
      <p:pic>
        <p:nvPicPr>
          <p:cNvPr id="10" name="Picture 9" descr="beta_b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85784" y="3857628"/>
            <a:ext cx="2302857" cy="1591429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592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 search order</a:t>
            </a:r>
            <a:endParaRPr lang="en-GB" dirty="0"/>
          </a:p>
        </p:txBody>
      </p:sp>
      <p:pic>
        <p:nvPicPr>
          <p:cNvPr id="3" name="Picture 2" descr="bli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96552" y="3717352"/>
            <a:ext cx="4167469" cy="2880000"/>
          </a:xfrm>
          <a:prstGeom prst="rect">
            <a:avLst/>
          </a:prstGeom>
        </p:spPr>
      </p:pic>
      <p:pic>
        <p:nvPicPr>
          <p:cNvPr id="4" name="Picture 3" descr="beta_b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68560" y="260648"/>
            <a:ext cx="4167467" cy="28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2996952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65% of structure</a:t>
            </a:r>
          </a:p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35% identical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5229200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35% of structure</a:t>
            </a:r>
          </a:p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50% identical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7984" y="1844824"/>
            <a:ext cx="3524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Better model if data resolution is low</a:t>
            </a:r>
            <a:endParaRPr lang="en-GB" sz="2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4077392"/>
            <a:ext cx="3524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28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Better model if data resolution is high</a:t>
            </a:r>
            <a:endParaRPr lang="en-GB" sz="2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6023029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Determined automatically!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4374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Tree search with pruning</a:t>
            </a:r>
            <a:endParaRPr lang="en-GB" dirty="0"/>
          </a:p>
        </p:txBody>
      </p:sp>
      <p:sp>
        <p:nvSpPr>
          <p:cNvPr id="4" name="Rectangle 571"/>
          <p:cNvSpPr>
            <a:spLocks noChangeArrowheads="1"/>
          </p:cNvSpPr>
          <p:nvPr/>
        </p:nvSpPr>
        <p:spPr bwMode="auto">
          <a:xfrm>
            <a:off x="428596" y="1428736"/>
            <a:ext cx="275748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914400">
              <a:buClr>
                <a:srgbClr val="1F497D"/>
              </a:buClr>
              <a:buSzPct val="80000"/>
            </a:pPr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</a:t>
            </a:r>
            <a:r>
              <a:rPr lang="en-GB" sz="2400" baseline="30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st</a:t>
            </a:r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component</a:t>
            </a:r>
          </a:p>
        </p:txBody>
      </p:sp>
      <p:sp>
        <p:nvSpPr>
          <p:cNvPr id="61" name="Rectangle 942"/>
          <p:cNvSpPr>
            <a:spLocks noChangeArrowheads="1"/>
          </p:cNvSpPr>
          <p:nvPr/>
        </p:nvSpPr>
        <p:spPr bwMode="auto">
          <a:xfrm rot="5400000" flipV="1">
            <a:off x="3394539" y="5213390"/>
            <a:ext cx="1147763" cy="180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2" name="Rectangle 943"/>
          <p:cNvSpPr>
            <a:spLocks noChangeArrowheads="1"/>
          </p:cNvSpPr>
          <p:nvPr/>
        </p:nvSpPr>
        <p:spPr bwMode="auto">
          <a:xfrm rot="5400000" flipV="1">
            <a:off x="4053373" y="5139578"/>
            <a:ext cx="1000133" cy="180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3" name="Rectangle 944"/>
          <p:cNvSpPr>
            <a:spLocks noChangeArrowheads="1"/>
          </p:cNvSpPr>
          <p:nvPr/>
        </p:nvSpPr>
        <p:spPr bwMode="auto">
          <a:xfrm rot="5400000" flipV="1">
            <a:off x="3976714" y="4912783"/>
            <a:ext cx="546548" cy="1800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31" name="Rectangle 1014"/>
          <p:cNvSpPr>
            <a:spLocks noChangeAspect="1" noChangeArrowheads="1"/>
          </p:cNvSpPr>
          <p:nvPr/>
        </p:nvSpPr>
        <p:spPr bwMode="auto">
          <a:xfrm rot="5400000" flipV="1">
            <a:off x="4822703" y="2116262"/>
            <a:ext cx="1276349" cy="206119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35" name="Rectangle 1018"/>
          <p:cNvSpPr>
            <a:spLocks noChangeArrowheads="1"/>
          </p:cNvSpPr>
          <p:nvPr/>
        </p:nvSpPr>
        <p:spPr bwMode="auto">
          <a:xfrm rot="5400000" flipV="1">
            <a:off x="3284127" y="2011768"/>
            <a:ext cx="1062034" cy="200799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38" name="Rectangle 1019"/>
          <p:cNvSpPr>
            <a:spLocks noChangeArrowheads="1"/>
          </p:cNvSpPr>
          <p:nvPr/>
        </p:nvSpPr>
        <p:spPr bwMode="auto">
          <a:xfrm rot="5400000" flipV="1">
            <a:off x="6791347" y="1790695"/>
            <a:ext cx="633403" cy="214314"/>
          </a:xfrm>
          <a:prstGeom prst="rect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1" name="Straight Connector 40"/>
          <p:cNvCxnSpPr>
            <a:stCxn id="26" idx="1"/>
          </p:cNvCxnSpPr>
          <p:nvPr/>
        </p:nvCxnSpPr>
        <p:spPr>
          <a:xfrm rot="10800000" flipH="1" flipV="1">
            <a:off x="1979712" y="2332330"/>
            <a:ext cx="5378370" cy="25099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571"/>
          <p:cNvSpPr>
            <a:spLocks noChangeArrowheads="1"/>
          </p:cNvSpPr>
          <p:nvPr/>
        </p:nvSpPr>
        <p:spPr bwMode="auto">
          <a:xfrm>
            <a:off x="428596" y="4731131"/>
            <a:ext cx="2757487" cy="498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914400">
              <a:buClr>
                <a:srgbClr val="1F497D"/>
              </a:buClr>
              <a:buSzPct val="80000"/>
            </a:pPr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</a:t>
            </a:r>
            <a:r>
              <a:rPr lang="en-GB" sz="2400" baseline="30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nd</a:t>
            </a:r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component </a:t>
            </a:r>
          </a:p>
        </p:txBody>
      </p:sp>
      <p:sp>
        <p:nvSpPr>
          <p:cNvPr id="50" name="Rectangle 942"/>
          <p:cNvSpPr>
            <a:spLocks noChangeArrowheads="1"/>
          </p:cNvSpPr>
          <p:nvPr/>
        </p:nvSpPr>
        <p:spPr bwMode="auto">
          <a:xfrm rot="5400000" flipV="1">
            <a:off x="5660728" y="4889544"/>
            <a:ext cx="500067" cy="1800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Rectangle 943"/>
          <p:cNvSpPr>
            <a:spLocks noChangeArrowheads="1"/>
          </p:cNvSpPr>
          <p:nvPr/>
        </p:nvSpPr>
        <p:spPr bwMode="auto">
          <a:xfrm rot="5400000" flipV="1">
            <a:off x="6017917" y="5103856"/>
            <a:ext cx="928693" cy="180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Rectangle 944"/>
          <p:cNvSpPr>
            <a:spLocks noChangeArrowheads="1"/>
          </p:cNvSpPr>
          <p:nvPr/>
        </p:nvSpPr>
        <p:spPr bwMode="auto">
          <a:xfrm rot="5400000" flipV="1">
            <a:off x="5875040" y="4960979"/>
            <a:ext cx="642942" cy="180000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/>
            <a:endParaRPr lang="en-US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7" name="Elbow Connector 56"/>
          <p:cNvCxnSpPr>
            <a:stCxn id="131" idx="3"/>
            <a:endCxn id="50" idx="1"/>
          </p:cNvCxnSpPr>
          <p:nvPr/>
        </p:nvCxnSpPr>
        <p:spPr>
          <a:xfrm rot="16200000" flipH="1">
            <a:off x="4749813" y="3568561"/>
            <a:ext cx="1872015" cy="449884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131" idx="3"/>
            <a:endCxn id="52" idx="1"/>
          </p:cNvCxnSpPr>
          <p:nvPr/>
        </p:nvCxnSpPr>
        <p:spPr>
          <a:xfrm rot="16200000" flipH="1">
            <a:off x="4892688" y="3425685"/>
            <a:ext cx="1872012" cy="735633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131" idx="3"/>
            <a:endCxn id="51" idx="1"/>
          </p:cNvCxnSpPr>
          <p:nvPr/>
        </p:nvCxnSpPr>
        <p:spPr>
          <a:xfrm rot="16200000" flipH="1">
            <a:off x="5035564" y="3282810"/>
            <a:ext cx="1872014" cy="1021386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571868" y="5515327"/>
            <a:ext cx="3786214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>
            <a:stCxn id="135" idx="3"/>
            <a:endCxn id="61" idx="1"/>
          </p:cNvCxnSpPr>
          <p:nvPr/>
        </p:nvCxnSpPr>
        <p:spPr>
          <a:xfrm rot="16200000" flipH="1">
            <a:off x="2848621" y="3609709"/>
            <a:ext cx="2086324" cy="153276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/>
          <p:cNvCxnSpPr>
            <a:stCxn id="135" idx="3"/>
            <a:endCxn id="63" idx="1"/>
          </p:cNvCxnSpPr>
          <p:nvPr/>
        </p:nvCxnSpPr>
        <p:spPr>
          <a:xfrm rot="16200000" flipH="1">
            <a:off x="2989404" y="3468925"/>
            <a:ext cx="2086324" cy="434843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135" idx="3"/>
            <a:endCxn id="62" idx="1"/>
          </p:cNvCxnSpPr>
          <p:nvPr/>
        </p:nvCxnSpPr>
        <p:spPr>
          <a:xfrm rot="16200000" flipH="1">
            <a:off x="3141129" y="3317200"/>
            <a:ext cx="2086327" cy="738295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79712" y="19168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Pruned</a:t>
            </a:r>
            <a:b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Propagated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7664" y="328498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2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Perform search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8250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49" grpId="0"/>
      <p:bldP spid="50" grpId="0" animBg="1"/>
      <p:bldP spid="51" grpId="0" animBg="1"/>
      <p:bldP spid="52" grpId="0" animBg="1"/>
      <p:bldP spid="26" grpId="0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32363"/>
          </a:xfrm>
        </p:spPr>
        <p:txBody>
          <a:bodyPr/>
          <a:lstStyle/>
          <a:p>
            <a:r>
              <a:rPr lang="en-US" dirty="0" err="1" smtClean="0"/>
              <a:t>Molrep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886" y="3205843"/>
            <a:ext cx="6400800" cy="1025922"/>
          </a:xfrm>
        </p:spPr>
        <p:txBody>
          <a:bodyPr/>
          <a:lstStyle/>
          <a:p>
            <a:r>
              <a:rPr lang="en-US" sz="2400" dirty="0" smtClean="0"/>
              <a:t>Alexey </a:t>
            </a:r>
            <a:r>
              <a:rPr lang="en-US" sz="2400" dirty="0" err="1" smtClean="0"/>
              <a:t>Vagin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i="1" dirty="0" smtClean="0"/>
              <a:t>YSBL University of York</a:t>
            </a:r>
          </a:p>
        </p:txBody>
      </p:sp>
    </p:spTree>
    <p:extLst>
      <p:ext uri="{BB962C8B-B14F-4D97-AF65-F5344CB8AC3E}">
        <p14:creationId xmlns:p14="http://schemas.microsoft.com/office/powerpoint/2010/main" val="17334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Molrep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246528" y="2042399"/>
            <a:ext cx="2692731" cy="3152174"/>
            <a:chOff x="212838" y="1902385"/>
            <a:chExt cx="2692731" cy="3152174"/>
          </a:xfrm>
        </p:grpSpPr>
        <p:pic>
          <p:nvPicPr>
            <p:cNvPr id="7" name="Picture 10" descr="a.tiff"/>
            <p:cNvPicPr>
              <a:picLocks noChangeAspect="1"/>
            </p:cNvPicPr>
            <p:nvPr/>
          </p:nvPicPr>
          <p:blipFill>
            <a:blip r:embed="rId2"/>
            <a:srcRect r="70866" b="20320"/>
            <a:stretch>
              <a:fillRect/>
            </a:stretch>
          </p:blipFill>
          <p:spPr bwMode="auto">
            <a:xfrm>
              <a:off x="572759" y="1902385"/>
              <a:ext cx="2332810" cy="315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" name="Group 20"/>
            <p:cNvGrpSpPr/>
            <p:nvPr/>
          </p:nvGrpSpPr>
          <p:grpSpPr>
            <a:xfrm>
              <a:off x="212838" y="2298096"/>
              <a:ext cx="360000" cy="674415"/>
              <a:chOff x="212838" y="2298096"/>
              <a:chExt cx="360000" cy="674415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>
                <a:off x="212838" y="2298096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212838" y="2972511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/>
          <p:cNvGrpSpPr/>
          <p:nvPr/>
        </p:nvGrpSpPr>
        <p:grpSpPr>
          <a:xfrm>
            <a:off x="3297197" y="1944678"/>
            <a:ext cx="5544569" cy="4068064"/>
            <a:chOff x="212838" y="1804664"/>
            <a:chExt cx="5544569" cy="4068064"/>
          </a:xfrm>
        </p:grpSpPr>
        <p:pic>
          <p:nvPicPr>
            <p:cNvPr id="11" name="Picture 10" descr="demo_trim.tif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2759" y="1804664"/>
              <a:ext cx="5184648" cy="4068064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212838" y="2910024"/>
              <a:ext cx="360000" cy="2281023"/>
              <a:chOff x="3373315" y="2910024"/>
              <a:chExt cx="360000" cy="2281023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>
                <a:off x="3373315" y="2910024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>
                <a:off x="3373315" y="3229522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3373315" y="3416956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3373315" y="5191047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3373315" y="3914692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3373315" y="4108367"/>
                <a:ext cx="3600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Box 23"/>
          <p:cNvSpPr txBox="1"/>
          <p:nvPr/>
        </p:nvSpPr>
        <p:spPr>
          <a:xfrm>
            <a:off x="657790" y="1060039"/>
            <a:ext cx="782842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molrep -f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data.mtz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model.pdb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-mx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fixed.pdb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-s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target.seq</a:t>
            </a:r>
          </a:p>
        </p:txBody>
      </p:sp>
    </p:spTree>
    <p:extLst>
      <p:ext uri="{BB962C8B-B14F-4D97-AF65-F5344CB8AC3E}">
        <p14:creationId xmlns:p14="http://schemas.microsoft.com/office/powerpoint/2010/main" val="2560339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Default protocol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1800110"/>
            <a:ext cx="8229600" cy="3806170"/>
          </a:xfrm>
        </p:spPr>
        <p:txBody>
          <a:bodyPr/>
          <a:lstStyle/>
          <a:p>
            <a:pPr lvl="1"/>
            <a:r>
              <a:rPr lang="en-US" dirty="0" smtClean="0"/>
              <a:t>model </a:t>
            </a:r>
            <a:r>
              <a:rPr lang="en-US" dirty="0"/>
              <a:t>correction if sequence provided</a:t>
            </a:r>
          </a:p>
          <a:p>
            <a:pPr lvl="1"/>
            <a:r>
              <a:rPr lang="en-US" dirty="0"/>
              <a:t>defines the number of molecules per AU</a:t>
            </a:r>
          </a:p>
          <a:p>
            <a:pPr lvl="1"/>
            <a:r>
              <a:rPr lang="en-US" dirty="0"/>
              <a:t>modification of the model surface</a:t>
            </a:r>
          </a:p>
          <a:p>
            <a:pPr lvl="1"/>
            <a:r>
              <a:rPr lang="en-US" dirty="0"/>
              <a:t>anisotropic correction of the data</a:t>
            </a:r>
          </a:p>
          <a:p>
            <a:pPr lvl="1"/>
            <a:r>
              <a:rPr lang="en-US" dirty="0"/>
              <a:t>weighting the data according to model completeness and similarity</a:t>
            </a:r>
          </a:p>
          <a:p>
            <a:pPr lvl="1"/>
            <a:r>
              <a:rPr lang="en-US" dirty="0"/>
              <a:t>check for pseudotranslation and </a:t>
            </a:r>
            <a:r>
              <a:rPr lang="en-US" dirty="0" smtClean="0"/>
              <a:t>use it </a:t>
            </a:r>
            <a:r>
              <a:rPr lang="en-US" dirty="0"/>
              <a:t>if present</a:t>
            </a:r>
          </a:p>
          <a:p>
            <a:pPr lvl="1"/>
            <a:r>
              <a:rPr lang="en-US" dirty="0"/>
              <a:t>30+ peaks in Cross RF for use in TF (accounts for close peaks)</a:t>
            </a:r>
          </a:p>
          <a:p>
            <a:pPr lvl="1"/>
            <a:r>
              <a:rPr lang="en-US" dirty="0"/>
              <a:t>applied packing </a:t>
            </a:r>
            <a:r>
              <a:rPr lang="en-US" dirty="0" smtClean="0"/>
              <a:t>function</a:t>
            </a:r>
          </a:p>
          <a:p>
            <a:pPr lvl="1"/>
            <a:r>
              <a:rPr lang="en-US" dirty="0"/>
              <a:t>make use of partial </a:t>
            </a:r>
            <a:r>
              <a:rPr lang="en-US" dirty="0" smtClean="0"/>
              <a:t>structure (fixed model)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7790" y="1060039"/>
            <a:ext cx="782842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molrep -f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data.mtz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model.pdb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-mx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fixed.pdb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-s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target.seq</a:t>
            </a:r>
          </a:p>
        </p:txBody>
      </p:sp>
    </p:spTree>
    <p:extLst>
      <p:ext uri="{BB962C8B-B14F-4D97-AF65-F5344CB8AC3E}">
        <p14:creationId xmlns:p14="http://schemas.microsoft.com/office/powerpoint/2010/main" val="2977330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Fast Packing Function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4216949" cy="5627182"/>
          </a:xfrm>
        </p:spPr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Estimation </a:t>
            </a:r>
            <a:r>
              <a:rPr lang="en-GB" dirty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of </a:t>
            </a:r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overlap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U</a:t>
            </a:r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sing mask from search model</a:t>
            </a:r>
          </a:p>
          <a:p>
            <a:pPr lvl="1"/>
            <a:r>
              <a:rPr lang="en-GB" dirty="0" smtClean="0">
                <a:solidFill>
                  <a:srgbClr val="FF66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FFT</a:t>
            </a:r>
          </a:p>
          <a:p>
            <a:pPr lvl="1"/>
            <a:endParaRPr lang="en-GB" dirty="0" smtClean="0">
              <a:solidFill>
                <a:srgbClr val="000000"/>
              </a:solidFill>
              <a:latin typeface="Arial Unicode MS" charset="0"/>
              <a:ea typeface="ＭＳ Ｐゴシック" charset="0"/>
              <a:cs typeface="Arial Unicode MS" charset="0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Packing Function</a:t>
            </a:r>
          </a:p>
          <a:p>
            <a:pPr lvl="2"/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PF = 1 </a:t>
            </a:r>
            <a:r>
              <a:rPr lang="en-GB" dirty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–</a:t>
            </a:r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 overlap</a:t>
            </a:r>
          </a:p>
          <a:p>
            <a:endParaRPr lang="en-GB" dirty="0" smtClean="0">
              <a:latin typeface="Arial Unicode MS" charset="0"/>
              <a:ea typeface="ＭＳ Ｐゴシック" charset="0"/>
              <a:cs typeface="Arial Unicode MS" charset="0"/>
            </a:endParaRPr>
          </a:p>
          <a:p>
            <a:r>
              <a:rPr lang="en-GB" dirty="0" smtClean="0">
                <a:latin typeface="Arial Unicode MS" charset="0"/>
                <a:ea typeface="ＭＳ Ｐゴシック" charset="0"/>
                <a:cs typeface="Arial Unicode MS" charset="0"/>
              </a:rPr>
              <a:t>Modified Translation Function</a:t>
            </a:r>
          </a:p>
          <a:p>
            <a:pPr lvl="2"/>
            <a:r>
              <a:rPr lang="en-GB" dirty="0" smtClean="0">
                <a:latin typeface="Arial Unicode MS" charset="0"/>
                <a:ea typeface="ＭＳ Ｐゴシック" charset="0"/>
                <a:cs typeface="Arial Unicode MS" charset="0"/>
              </a:rPr>
              <a:t>TF</a:t>
            </a:r>
            <a:r>
              <a:rPr lang="en-GB" dirty="0">
                <a:latin typeface="Arial Unicode MS" charset="0"/>
                <a:ea typeface="ＭＳ Ｐゴシック" charset="0"/>
                <a:cs typeface="Arial Unicode MS" charset="0"/>
              </a:rPr>
              <a:t>' = TF </a:t>
            </a:r>
            <a:r>
              <a:rPr lang="en-GB" dirty="0"/>
              <a:t>×</a:t>
            </a:r>
            <a:r>
              <a:rPr lang="en-GB" dirty="0">
                <a:latin typeface="Arial Unicode MS" charset="0"/>
                <a:ea typeface="ＭＳ Ｐゴシック" charset="0"/>
                <a:cs typeface="Arial Unicode MS" charset="0"/>
              </a:rPr>
              <a:t> PF </a:t>
            </a:r>
            <a:endParaRPr lang="en-GB" dirty="0" smtClean="0">
              <a:solidFill>
                <a:srgbClr val="000000"/>
              </a:solidFill>
              <a:latin typeface="Arial Unicode MS" charset="0"/>
              <a:ea typeface="ＭＳ Ｐゴシック" charset="0"/>
              <a:cs typeface="Arial Unicode MS" charset="0"/>
            </a:endParaRPr>
          </a:p>
          <a:p>
            <a:pPr lvl="3"/>
            <a:endParaRPr lang="en-GB" dirty="0" smtClean="0">
              <a:solidFill>
                <a:srgbClr val="000000"/>
              </a:solidFill>
              <a:latin typeface="Arial Unicode MS" charset="0"/>
              <a:ea typeface="ＭＳ Ｐゴシック" charset="0"/>
              <a:cs typeface="Arial Unicode MS" charset="0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Peak search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U</a:t>
            </a:r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sing TF'</a:t>
            </a:r>
          </a:p>
          <a:p>
            <a:pPr lvl="1"/>
            <a:r>
              <a:rPr lang="en-GB" dirty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N</a:t>
            </a:r>
            <a:r>
              <a:rPr lang="en-GB" dirty="0" smtClea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rPr>
              <a:t>o irrelevant peaks are passed to rescoring step</a:t>
            </a:r>
            <a:endParaRPr lang="en-GB" dirty="0">
              <a:solidFill>
                <a:srgbClr val="000000"/>
              </a:solidFill>
              <a:latin typeface="Arial Unicode MS" charset="0"/>
              <a:ea typeface="ＭＳ Ｐゴシック" charset="0"/>
              <a:cs typeface="Arial Unicode MS" charset="0"/>
            </a:endParaRPr>
          </a:p>
          <a:p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4883471" y="1132328"/>
            <a:ext cx="3505200" cy="3341688"/>
            <a:chOff x="304800" y="1143000"/>
            <a:chExt cx="3505200" cy="3341688"/>
          </a:xfrm>
        </p:grpSpPr>
        <p:sp>
          <p:nvSpPr>
            <p:cNvPr id="8" name="Rectangle 1027"/>
            <p:cNvSpPr>
              <a:spLocks noChangeArrowheads="1"/>
            </p:cNvSpPr>
            <p:nvPr/>
          </p:nvSpPr>
          <p:spPr bwMode="auto">
            <a:xfrm>
              <a:off x="703263" y="2382838"/>
              <a:ext cx="184150" cy="2101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4400">
                  <a:solidFill>
                    <a:srgbClr val="000000"/>
                  </a:solidFill>
                  <a:latin typeface="Arial Unicode MS" charset="0"/>
                  <a:ea typeface="ＭＳ Ｐゴシック" charset="0"/>
                  <a:cs typeface="Arial Unicode MS" charset="0"/>
                </a:rPr>
                <a:t/>
              </a:r>
              <a:br>
                <a:rPr lang="en-GB" sz="4400">
                  <a:solidFill>
                    <a:srgbClr val="000000"/>
                  </a:solidFill>
                  <a:latin typeface="Arial Unicode MS" charset="0"/>
                  <a:ea typeface="ＭＳ Ｐゴシック" charset="0"/>
                  <a:cs typeface="Arial Unicode MS" charset="0"/>
                </a:rPr>
              </a:br>
              <a:r>
                <a:rPr lang="en-GB" sz="4400">
                  <a:solidFill>
                    <a:srgbClr val="000000"/>
                  </a:solidFill>
                  <a:latin typeface="Arial Unicode MS" charset="0"/>
                  <a:ea typeface="ＭＳ Ｐゴシック" charset="0"/>
                  <a:cs typeface="Arial Unicode MS" charset="0"/>
                </a:rPr>
                <a:t/>
              </a:r>
              <a:br>
                <a:rPr lang="en-GB" sz="4400">
                  <a:solidFill>
                    <a:srgbClr val="000000"/>
                  </a:solidFill>
                  <a:latin typeface="Arial Unicode MS" charset="0"/>
                  <a:ea typeface="ＭＳ Ｐゴシック" charset="0"/>
                  <a:cs typeface="Arial Unicode MS" charset="0"/>
                </a:rPr>
              </a:br>
              <a:endParaRPr lang="en-GB" sz="440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endParaRPr>
            </a:p>
          </p:txBody>
        </p:sp>
        <p:sp>
          <p:nvSpPr>
            <p:cNvPr id="9" name="Oval 1028"/>
            <p:cNvSpPr>
              <a:spLocks noChangeArrowheads="1"/>
            </p:cNvSpPr>
            <p:nvPr/>
          </p:nvSpPr>
          <p:spPr bwMode="auto">
            <a:xfrm>
              <a:off x="914400" y="1828800"/>
              <a:ext cx="2209800" cy="1143000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800" b="1" ker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endParaRPr>
            </a:p>
          </p:txBody>
        </p:sp>
        <p:sp>
          <p:nvSpPr>
            <p:cNvPr id="10" name="Oval 1029"/>
            <p:cNvSpPr>
              <a:spLocks noChangeArrowheads="1"/>
            </p:cNvSpPr>
            <p:nvPr/>
          </p:nvSpPr>
          <p:spPr bwMode="auto">
            <a:xfrm rot="16200000">
              <a:off x="1638300" y="2400300"/>
              <a:ext cx="2133600" cy="1143000"/>
            </a:xfrm>
            <a:prstGeom prst="ellipse">
              <a:avLst/>
            </a:prstGeom>
            <a:solidFill>
              <a:srgbClr val="66FF66">
                <a:alpha val="50000"/>
              </a:srgbClr>
            </a:solidFill>
            <a:ln w="9525">
              <a:solidFill>
                <a:srgbClr val="00CC99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800" b="1" ker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endParaRPr>
            </a:p>
          </p:txBody>
        </p:sp>
        <p:graphicFrame>
          <p:nvGraphicFramePr>
            <p:cNvPr id="11" name="Object 10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7982633"/>
                </p:ext>
              </p:extLst>
            </p:nvPr>
          </p:nvGraphicFramePr>
          <p:xfrm>
            <a:off x="1295400" y="2133600"/>
            <a:ext cx="647700" cy="717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Equation" r:id="rId3" imgW="241091" imgH="266469" progId="Equation.3">
                    <p:embed/>
                  </p:oleObj>
                </mc:Choice>
                <mc:Fallback>
                  <p:oleObj name="Equation" r:id="rId3" imgW="241091" imgH="26646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5400" y="2133600"/>
                          <a:ext cx="647700" cy="717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0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6506152"/>
                </p:ext>
              </p:extLst>
            </p:nvPr>
          </p:nvGraphicFramePr>
          <p:xfrm>
            <a:off x="2438400" y="2971800"/>
            <a:ext cx="579438" cy="820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9" name="Equation" r:id="rId5" imgW="215713" imgH="304536" progId="Equation.3">
                    <p:embed/>
                  </p:oleObj>
                </mc:Choice>
                <mc:Fallback>
                  <p:oleObj name="Equation" r:id="rId5" imgW="215713" imgH="30453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400" y="2971800"/>
                          <a:ext cx="579438" cy="820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037"/>
            <p:cNvSpPr>
              <a:spLocks noChangeArrowheads="1"/>
            </p:cNvSpPr>
            <p:nvPr/>
          </p:nvSpPr>
          <p:spPr bwMode="auto">
            <a:xfrm>
              <a:off x="304800" y="1143000"/>
              <a:ext cx="3505200" cy="3124200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800" b="1" kern="0">
                <a:solidFill>
                  <a:srgbClr val="000000"/>
                </a:solidFill>
                <a:latin typeface="Arial Unicode MS" charset="0"/>
                <a:ea typeface="ＭＳ Ｐゴシック" charset="0"/>
                <a:cs typeface="Arial Unicode M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09032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Molrep protocols for two copies of a model</a:t>
            </a:r>
            <a:endParaRPr lang="en-GB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419571" y="3662208"/>
            <a:ext cx="4528726" cy="1487587"/>
          </a:xfrm>
        </p:spPr>
        <p:txBody>
          <a:bodyPr/>
          <a:lstStyle/>
          <a:p>
            <a:r>
              <a:rPr lang="en-GB" dirty="0" smtClean="0"/>
              <a:t>RF = ∑</a:t>
            </a:r>
            <a:r>
              <a:rPr lang="en-GB" baseline="-25000" dirty="0" err="1" smtClean="0"/>
              <a:t>hkl</a:t>
            </a:r>
            <a:r>
              <a:rPr lang="en-GB" dirty="0" smtClean="0"/>
              <a:t> w * </a:t>
            </a:r>
            <a:r>
              <a:rPr lang="en-GB" dirty="0"/>
              <a:t>I</a:t>
            </a:r>
            <a:r>
              <a:rPr lang="en-GB" baseline="-25000" dirty="0"/>
              <a:t>O</a:t>
            </a:r>
            <a:r>
              <a:rPr lang="en-GB" dirty="0"/>
              <a:t>* </a:t>
            </a:r>
            <a:r>
              <a:rPr lang="en-GB" dirty="0" smtClean="0"/>
              <a:t>I</a:t>
            </a:r>
            <a:r>
              <a:rPr lang="en-GB" baseline="-25000" dirty="0" smtClean="0"/>
              <a:t>C</a:t>
            </a:r>
            <a:r>
              <a:rPr lang="en-GB" dirty="0"/>
              <a:t>(</a:t>
            </a:r>
            <a:r>
              <a:rPr lang="en-GB" dirty="0" smtClean="0"/>
              <a:t>αβ</a:t>
            </a:r>
            <a:r>
              <a:rPr lang="en-GB" dirty="0" err="1" smtClean="0"/>
              <a:t>γ</a:t>
            </a:r>
            <a:r>
              <a:rPr lang="en-GB" dirty="0" smtClean="0"/>
              <a:t>)</a:t>
            </a:r>
            <a:endParaRPr lang="en-GB" dirty="0"/>
          </a:p>
          <a:p>
            <a:pPr>
              <a:lnSpc>
                <a:spcPct val="50000"/>
              </a:lnSpc>
            </a:pPr>
            <a:endParaRPr lang="en-GB" dirty="0" smtClean="0"/>
          </a:p>
          <a:p>
            <a:r>
              <a:rPr lang="en-GB" dirty="0" smtClean="0"/>
              <a:t>TF </a:t>
            </a:r>
            <a:r>
              <a:rPr lang="en-GB" dirty="0"/>
              <a:t>= </a:t>
            </a:r>
            <a:r>
              <a:rPr lang="en-GB" dirty="0" smtClean="0"/>
              <a:t>∑</a:t>
            </a:r>
            <a:r>
              <a:rPr lang="en-GB" baseline="-25000" dirty="0" err="1"/>
              <a:t>hkl</a:t>
            </a:r>
            <a:r>
              <a:rPr lang="en-GB" dirty="0" smtClean="0"/>
              <a:t> w * </a:t>
            </a:r>
            <a:r>
              <a:rPr lang="en-GB" dirty="0"/>
              <a:t>I</a:t>
            </a:r>
            <a:r>
              <a:rPr lang="en-GB" baseline="-25000" dirty="0"/>
              <a:t>O</a:t>
            </a:r>
            <a:r>
              <a:rPr lang="en-GB" dirty="0"/>
              <a:t>* </a:t>
            </a:r>
            <a:r>
              <a:rPr lang="en-GB" dirty="0" smtClean="0"/>
              <a:t>I</a:t>
            </a:r>
            <a:r>
              <a:rPr lang="en-GB" baseline="-25000" dirty="0" smtClean="0"/>
              <a:t>C</a:t>
            </a:r>
            <a:r>
              <a:rPr lang="en-GB" dirty="0" smtClean="0"/>
              <a:t>(xyz)</a:t>
            </a:r>
            <a:endParaRPr lang="en-GB" dirty="0"/>
          </a:p>
          <a:p>
            <a:pPr>
              <a:lnSpc>
                <a:spcPct val="50000"/>
              </a:lnSpc>
            </a:pPr>
            <a:endParaRPr lang="en-GB" dirty="0" smtClean="0"/>
          </a:p>
          <a:p>
            <a:r>
              <a:rPr lang="en-GB" dirty="0" smtClean="0"/>
              <a:t>Rescoring: Correlation Coefficient* PF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5453" y="847609"/>
            <a:ext cx="2112330" cy="313733"/>
            <a:chOff x="131971" y="715905"/>
            <a:chExt cx="2112330" cy="313733"/>
          </a:xfrm>
        </p:grpSpPr>
        <p:sp>
          <p:nvSpPr>
            <p:cNvPr id="20" name="TextBox 19"/>
            <p:cNvSpPr txBox="1"/>
            <p:nvPr/>
          </p:nvSpPr>
          <p:spPr>
            <a:xfrm>
              <a:off x="131971" y="721861"/>
              <a:ext cx="929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X-ray data</a:t>
              </a:r>
              <a:endParaRPr lang="en-GB" sz="1400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rot="16200000">
              <a:off x="1261063" y="638264"/>
              <a:ext cx="0" cy="46095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sm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466411" y="715905"/>
              <a:ext cx="7778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all steps</a:t>
              </a:r>
              <a:endParaRPr lang="en-GB" sz="14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488866" y="1988649"/>
            <a:ext cx="921532" cy="847579"/>
            <a:chOff x="4429164" y="5130724"/>
            <a:chExt cx="921532" cy="847579"/>
          </a:xfrm>
        </p:grpSpPr>
        <p:cxnSp>
          <p:nvCxnSpPr>
            <p:cNvPr id="15" name="Elbow Connector 14"/>
            <p:cNvCxnSpPr/>
            <p:nvPr/>
          </p:nvCxnSpPr>
          <p:spPr>
            <a:xfrm rot="16200000" flipH="1">
              <a:off x="4466141" y="5093748"/>
              <a:ext cx="847578" cy="921532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Elbow Connector 268"/>
            <p:cNvCxnSpPr/>
            <p:nvPr/>
          </p:nvCxnSpPr>
          <p:spPr>
            <a:xfrm rot="16200000" flipH="1">
              <a:off x="4532816" y="5093747"/>
              <a:ext cx="780903" cy="854857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Elbow Connector 269"/>
            <p:cNvCxnSpPr/>
            <p:nvPr/>
          </p:nvCxnSpPr>
          <p:spPr>
            <a:xfrm rot="16200000" flipH="1">
              <a:off x="4599491" y="5093748"/>
              <a:ext cx="714228" cy="788182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Elbow Connector 270"/>
            <p:cNvCxnSpPr/>
            <p:nvPr/>
          </p:nvCxnSpPr>
          <p:spPr>
            <a:xfrm rot="16200000" flipH="1">
              <a:off x="4666166" y="5093747"/>
              <a:ext cx="647553" cy="721507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6" name="Elbow Connector 325"/>
          <p:cNvCxnSpPr>
            <a:stCxn id="217" idx="2"/>
            <a:endCxn id="234" idx="0"/>
          </p:cNvCxnSpPr>
          <p:nvPr/>
        </p:nvCxnSpPr>
        <p:spPr>
          <a:xfrm rot="5400000">
            <a:off x="5771795" y="204832"/>
            <a:ext cx="540379" cy="397259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2194348" y="1452845"/>
            <a:ext cx="881273" cy="5147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80000" tIns="72000" rIns="180000" bIns="72000" rtlCol="0">
            <a:spAutoFit/>
          </a:bodyPr>
          <a:lstStyle/>
          <a:p>
            <a:pPr algn="ctr"/>
            <a:r>
              <a:rPr lang="en-GB" sz="2400" dirty="0" smtClean="0"/>
              <a:t>RF</a:t>
            </a:r>
            <a:endParaRPr lang="en-GB" sz="2400" dirty="0"/>
          </a:p>
        </p:txBody>
      </p:sp>
      <p:grpSp>
        <p:nvGrpSpPr>
          <p:cNvPr id="165" name="Group 164"/>
          <p:cNvGrpSpPr/>
          <p:nvPr/>
        </p:nvGrpSpPr>
        <p:grpSpPr>
          <a:xfrm>
            <a:off x="3097924" y="1598520"/>
            <a:ext cx="312474" cy="223388"/>
            <a:chOff x="4805311" y="4374552"/>
            <a:chExt cx="564461" cy="223388"/>
          </a:xfrm>
        </p:grpSpPr>
        <p:cxnSp>
          <p:nvCxnSpPr>
            <p:cNvPr id="167" name="Straight Arrow Connector 166"/>
            <p:cNvCxnSpPr/>
            <p:nvPr/>
          </p:nvCxnSpPr>
          <p:spPr>
            <a:xfrm rot="16200000">
              <a:off x="5087542" y="4241247"/>
              <a:ext cx="0" cy="56446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rot="16200000">
              <a:off x="5087542" y="4092321"/>
              <a:ext cx="0" cy="56446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 rot="16200000">
              <a:off x="5087542" y="4166784"/>
              <a:ext cx="0" cy="56446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 rot="16200000">
              <a:off x="5087542" y="4315709"/>
              <a:ext cx="0" cy="56446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432701" y="1471659"/>
            <a:ext cx="5525972" cy="514738"/>
            <a:chOff x="3432701" y="2581734"/>
            <a:chExt cx="5525972" cy="514738"/>
          </a:xfrm>
        </p:grpSpPr>
        <p:sp>
          <p:nvSpPr>
            <p:cNvPr id="169" name="TextBox 168"/>
            <p:cNvSpPr txBox="1"/>
            <p:nvPr/>
          </p:nvSpPr>
          <p:spPr>
            <a:xfrm>
              <a:off x="3432701" y="2581734"/>
              <a:ext cx="1245972" cy="514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180000" tIns="72000" rIns="180000" bIns="72000" rtlCol="0">
              <a:spAutoFit/>
            </a:bodyPr>
            <a:lstStyle/>
            <a:p>
              <a:pPr algn="ctr"/>
              <a:r>
                <a:rPr lang="en-GB" sz="2400" dirty="0" smtClean="0"/>
                <a:t>TF </a:t>
              </a:r>
              <a:r>
                <a:rPr lang="en-GB" sz="2400" dirty="0"/>
                <a:t>*</a:t>
              </a:r>
              <a:r>
                <a:rPr lang="en-GB" sz="2400" dirty="0" smtClean="0"/>
                <a:t> PF</a:t>
              </a:r>
              <a:endParaRPr lang="en-GB" sz="2400" dirty="0"/>
            </a:p>
          </p:txBody>
        </p:sp>
        <p:cxnSp>
          <p:nvCxnSpPr>
            <p:cNvPr id="189" name="Straight Arrow Connector 188"/>
            <p:cNvCxnSpPr/>
            <p:nvPr/>
          </p:nvCxnSpPr>
          <p:spPr>
            <a:xfrm rot="16200000">
              <a:off x="6919346" y="2682867"/>
              <a:ext cx="0" cy="31247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5" name="Group 194"/>
            <p:cNvGrpSpPr/>
            <p:nvPr/>
          </p:nvGrpSpPr>
          <p:grpSpPr>
            <a:xfrm>
              <a:off x="4700976" y="2727409"/>
              <a:ext cx="312474" cy="223388"/>
              <a:chOff x="4805311" y="4374552"/>
              <a:chExt cx="564461" cy="223388"/>
            </a:xfrm>
          </p:grpSpPr>
          <p:cxnSp>
            <p:nvCxnSpPr>
              <p:cNvPr id="196" name="Straight Arrow Connector 195"/>
              <p:cNvCxnSpPr/>
              <p:nvPr/>
            </p:nvCxnSpPr>
            <p:spPr>
              <a:xfrm rot="16200000">
                <a:off x="5087542" y="4241247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Arrow Connector 202"/>
              <p:cNvCxnSpPr/>
              <p:nvPr/>
            </p:nvCxnSpPr>
            <p:spPr>
              <a:xfrm rot="16200000">
                <a:off x="5087542" y="4092321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Arrow Connector 204"/>
              <p:cNvCxnSpPr/>
              <p:nvPr/>
            </p:nvCxnSpPr>
            <p:spPr>
              <a:xfrm rot="16200000">
                <a:off x="5087542" y="4166784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Arrow Connector 205"/>
              <p:cNvCxnSpPr/>
              <p:nvPr/>
            </p:nvCxnSpPr>
            <p:spPr>
              <a:xfrm rot="16200000">
                <a:off x="5087542" y="4315709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7" name="TextBox 206"/>
            <p:cNvSpPr txBox="1"/>
            <p:nvPr/>
          </p:nvSpPr>
          <p:spPr>
            <a:xfrm>
              <a:off x="5035753" y="2581734"/>
              <a:ext cx="1705053" cy="514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180000" tIns="72000" rIns="180000" bIns="72000" rtlCol="0">
              <a:spAutoFit/>
            </a:bodyPr>
            <a:lstStyle/>
            <a:p>
              <a:pPr algn="ctr"/>
              <a:r>
                <a:rPr lang="en-GB" sz="2400" dirty="0" smtClean="0"/>
                <a:t>Rescoring</a:t>
              </a:r>
              <a:endParaRPr lang="en-GB" sz="240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097886" y="2647192"/>
              <a:ext cx="1860787" cy="383822"/>
              <a:chOff x="6596473" y="2306698"/>
              <a:chExt cx="1992490" cy="383822"/>
            </a:xfrm>
          </p:grpSpPr>
          <p:sp>
            <p:nvSpPr>
              <p:cNvPr id="216" name="TextBox 215"/>
              <p:cNvSpPr txBox="1"/>
              <p:nvPr/>
            </p:nvSpPr>
            <p:spPr>
              <a:xfrm>
                <a:off x="6719770" y="2344721"/>
                <a:ext cx="1745896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GB" sz="2000" i="1" dirty="0" smtClean="0"/>
                  <a:t>Partial structure</a:t>
                </a:r>
              </a:p>
            </p:txBody>
          </p:sp>
          <p:sp>
            <p:nvSpPr>
              <p:cNvPr id="217" name="Rounded Rectangle 216"/>
              <p:cNvSpPr/>
              <p:nvPr/>
            </p:nvSpPr>
            <p:spPr>
              <a:xfrm>
                <a:off x="6596473" y="2306698"/>
                <a:ext cx="1992490" cy="383822"/>
              </a:xfrm>
              <a:prstGeom prst="roundRect">
                <a:avLst>
                  <a:gd name="adj" fmla="val 27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5327" y="1518303"/>
            <a:ext cx="1651941" cy="383822"/>
            <a:chOff x="1189096" y="4246505"/>
            <a:chExt cx="1651941" cy="383822"/>
          </a:xfrm>
        </p:grpSpPr>
        <p:sp>
          <p:nvSpPr>
            <p:cNvPr id="225" name="TextBox 224"/>
            <p:cNvSpPr txBox="1"/>
            <p:nvPr/>
          </p:nvSpPr>
          <p:spPr>
            <a:xfrm>
              <a:off x="1283007" y="4284528"/>
              <a:ext cx="1464118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GB" sz="2000" i="1" dirty="0"/>
                <a:t>Search model</a:t>
              </a:r>
            </a:p>
          </p:txBody>
        </p:sp>
        <p:sp>
          <p:nvSpPr>
            <p:cNvPr id="226" name="Rounded Rectangle 225"/>
            <p:cNvSpPr/>
            <p:nvPr/>
          </p:nvSpPr>
          <p:spPr>
            <a:xfrm>
              <a:off x="1189096" y="4246505"/>
              <a:ext cx="1651941" cy="383822"/>
            </a:xfrm>
            <a:prstGeom prst="roundRect">
              <a:avLst>
                <a:gd name="adj" fmla="val 2719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27" name="Straight Arrow Connector 226"/>
          <p:cNvCxnSpPr/>
          <p:nvPr/>
        </p:nvCxnSpPr>
        <p:spPr>
          <a:xfrm rot="16200000">
            <a:off x="2015808" y="1553978"/>
            <a:ext cx="0" cy="312474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3" name="Group 232"/>
          <p:cNvGrpSpPr/>
          <p:nvPr/>
        </p:nvGrpSpPr>
        <p:grpSpPr>
          <a:xfrm>
            <a:off x="3432701" y="2461318"/>
            <a:ext cx="5525972" cy="514738"/>
            <a:chOff x="3432701" y="2581734"/>
            <a:chExt cx="5525972" cy="514738"/>
          </a:xfrm>
        </p:grpSpPr>
        <p:sp>
          <p:nvSpPr>
            <p:cNvPr id="234" name="TextBox 233"/>
            <p:cNvSpPr txBox="1"/>
            <p:nvPr/>
          </p:nvSpPr>
          <p:spPr>
            <a:xfrm>
              <a:off x="3432701" y="2581734"/>
              <a:ext cx="1245972" cy="514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180000" tIns="72000" rIns="180000" bIns="72000" rtlCol="0">
              <a:spAutoFit/>
            </a:bodyPr>
            <a:lstStyle/>
            <a:p>
              <a:pPr algn="ctr"/>
              <a:r>
                <a:rPr lang="en-GB" sz="2400" dirty="0" smtClean="0"/>
                <a:t>TF </a:t>
              </a:r>
              <a:r>
                <a:rPr lang="en-GB" sz="2400" dirty="0"/>
                <a:t>*</a:t>
              </a:r>
              <a:r>
                <a:rPr lang="en-GB" sz="2400" dirty="0" smtClean="0"/>
                <a:t> PF</a:t>
              </a:r>
              <a:endParaRPr lang="en-GB" sz="2400" dirty="0"/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rot="16200000">
              <a:off x="6919346" y="2682867"/>
              <a:ext cx="0" cy="31247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6" name="Group 235"/>
            <p:cNvGrpSpPr/>
            <p:nvPr/>
          </p:nvGrpSpPr>
          <p:grpSpPr>
            <a:xfrm>
              <a:off x="4700976" y="2727409"/>
              <a:ext cx="312474" cy="223388"/>
              <a:chOff x="4805311" y="4374552"/>
              <a:chExt cx="564461" cy="223388"/>
            </a:xfrm>
          </p:grpSpPr>
          <p:cxnSp>
            <p:nvCxnSpPr>
              <p:cNvPr id="242" name="Straight Arrow Connector 241"/>
              <p:cNvCxnSpPr/>
              <p:nvPr/>
            </p:nvCxnSpPr>
            <p:spPr>
              <a:xfrm rot="16200000">
                <a:off x="5087542" y="4241247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Arrow Connector 242"/>
              <p:cNvCxnSpPr/>
              <p:nvPr/>
            </p:nvCxnSpPr>
            <p:spPr>
              <a:xfrm rot="16200000">
                <a:off x="5087542" y="4092321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 rot="16200000">
                <a:off x="5087542" y="4166784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Arrow Connector 244"/>
              <p:cNvCxnSpPr/>
              <p:nvPr/>
            </p:nvCxnSpPr>
            <p:spPr>
              <a:xfrm rot="16200000">
                <a:off x="5087542" y="4315709"/>
                <a:ext cx="0" cy="56446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7" name="TextBox 236"/>
            <p:cNvSpPr txBox="1"/>
            <p:nvPr/>
          </p:nvSpPr>
          <p:spPr>
            <a:xfrm>
              <a:off x="5035753" y="2581734"/>
              <a:ext cx="1705053" cy="5147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180000" tIns="72000" rIns="180000" bIns="72000" rtlCol="0">
              <a:spAutoFit/>
            </a:bodyPr>
            <a:lstStyle/>
            <a:p>
              <a:pPr algn="ctr"/>
              <a:r>
                <a:rPr lang="en-GB" sz="2400" dirty="0" smtClean="0"/>
                <a:t>Rescoring</a:t>
              </a:r>
              <a:endParaRPr lang="en-GB" sz="2400" dirty="0"/>
            </a:p>
          </p:txBody>
        </p:sp>
        <p:grpSp>
          <p:nvGrpSpPr>
            <p:cNvPr id="238" name="Group 237"/>
            <p:cNvGrpSpPr/>
            <p:nvPr/>
          </p:nvGrpSpPr>
          <p:grpSpPr>
            <a:xfrm>
              <a:off x="7097886" y="2647192"/>
              <a:ext cx="1860787" cy="383822"/>
              <a:chOff x="6596473" y="2306698"/>
              <a:chExt cx="1992490" cy="38382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6637602" y="2344721"/>
                <a:ext cx="1910233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GB" sz="2000" i="1" dirty="0"/>
                  <a:t>Possible solution</a:t>
                </a:r>
              </a:p>
            </p:txBody>
          </p:sp>
          <p:sp>
            <p:nvSpPr>
              <p:cNvPr id="241" name="Rounded Rectangle 240"/>
              <p:cNvSpPr/>
              <p:nvPr/>
            </p:nvSpPr>
            <p:spPr>
              <a:xfrm>
                <a:off x="6596473" y="2306698"/>
                <a:ext cx="1992490" cy="383822"/>
              </a:xfrm>
              <a:prstGeom prst="roundRect">
                <a:avLst>
                  <a:gd name="adj" fmla="val 27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6" name="Oval 25"/>
          <p:cNvSpPr/>
          <p:nvPr/>
        </p:nvSpPr>
        <p:spPr>
          <a:xfrm>
            <a:off x="2116666" y="2229556"/>
            <a:ext cx="940741" cy="856073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195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external refinement program</a:t>
            </a:r>
            <a:endParaRPr lang="en-GB" dirty="0"/>
          </a:p>
        </p:txBody>
      </p:sp>
      <p:cxnSp>
        <p:nvCxnSpPr>
          <p:cNvPr id="60" name="Straight Arrow Connector 59"/>
          <p:cNvCxnSpPr>
            <a:stCxn id="8" idx="3"/>
            <a:endCxn id="56" idx="1"/>
          </p:cNvCxnSpPr>
          <p:nvPr/>
        </p:nvCxnSpPr>
        <p:spPr>
          <a:xfrm>
            <a:off x="1971302" y="2015894"/>
            <a:ext cx="257791" cy="4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4" idx="2"/>
            <a:endCxn id="29" idx="0"/>
          </p:cNvCxnSpPr>
          <p:nvPr/>
        </p:nvCxnSpPr>
        <p:spPr>
          <a:xfrm flipH="1">
            <a:off x="5720844" y="1419289"/>
            <a:ext cx="1" cy="3400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229093" y="1758955"/>
            <a:ext cx="2581821" cy="514738"/>
          </a:xfrm>
          <a:prstGeom prst="rect">
            <a:avLst/>
          </a:prstGeom>
          <a:noFill/>
        </p:spPr>
        <p:txBody>
          <a:bodyPr wrap="none" lIns="180000" tIns="72000" rIns="180000" bIns="7200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srgbClr val="3366FF"/>
                </a:solidFill>
                <a:latin typeface="Arial" charset="0"/>
                <a:ea typeface="ＭＳ Ｐゴシック" charset="0"/>
                <a:cs typeface="ＭＳ Ｐゴシック" charset="0"/>
              </a:rPr>
              <a:t>Map coefficients</a:t>
            </a:r>
            <a:endParaRPr lang="en-GB" sz="2400" dirty="0">
              <a:solidFill>
                <a:srgbClr val="3366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400" y="1758525"/>
            <a:ext cx="1423902" cy="5147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80000" tIns="72000" rIns="180000" bIns="7200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Refmac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887410"/>
            <a:ext cx="2518703" cy="514738"/>
          </a:xfrm>
          <a:prstGeom prst="rect">
            <a:avLst/>
          </a:prstGeom>
          <a:noFill/>
        </p:spPr>
        <p:txBody>
          <a:bodyPr wrap="none" lIns="180000" tIns="72000" rIns="180000" bIns="7200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Partial structure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68705" y="1759384"/>
            <a:ext cx="1304278" cy="5147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80000" tIns="72000" rIns="180000" bIns="7200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Molrep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9608" y="904551"/>
            <a:ext cx="2262473" cy="514738"/>
          </a:xfrm>
          <a:prstGeom prst="rect">
            <a:avLst/>
          </a:prstGeom>
          <a:noFill/>
        </p:spPr>
        <p:txBody>
          <a:bodyPr wrap="none" lIns="180000" tIns="72000" rIns="180000" bIns="7200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Search model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1" name="Straight Arrow Connector 20"/>
          <p:cNvCxnSpPr>
            <a:stCxn id="2" idx="2"/>
            <a:endCxn id="8" idx="0"/>
          </p:cNvCxnSpPr>
          <p:nvPr/>
        </p:nvCxnSpPr>
        <p:spPr>
          <a:xfrm flipH="1">
            <a:off x="1259351" y="1402148"/>
            <a:ext cx="1" cy="3563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6" idx="3"/>
            <a:endCxn id="29" idx="1"/>
          </p:cNvCxnSpPr>
          <p:nvPr/>
        </p:nvCxnSpPr>
        <p:spPr>
          <a:xfrm>
            <a:off x="4810914" y="2016324"/>
            <a:ext cx="257791" cy="4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96622" y="1792363"/>
            <a:ext cx="2408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Extended model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2" name="Straight Arrow Connector 21"/>
          <p:cNvCxnSpPr>
            <a:stCxn id="29" idx="3"/>
            <a:endCxn id="19" idx="1"/>
          </p:cNvCxnSpPr>
          <p:nvPr/>
        </p:nvCxnSpPr>
        <p:spPr>
          <a:xfrm>
            <a:off x="6372983" y="2016753"/>
            <a:ext cx="223639" cy="64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5"/>
          <p:cNvSpPr txBox="1">
            <a:spLocks/>
          </p:cNvSpPr>
          <p:nvPr/>
        </p:nvSpPr>
        <p:spPr>
          <a:xfrm>
            <a:off x="408357" y="2747525"/>
            <a:ext cx="8229600" cy="365228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457200" rtl="0" eaLnBrk="1" latinLnBrk="0" hangingPunct="1">
              <a:spcBef>
                <a:spcPts val="32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400" indent="-201600" algn="l" defTabSz="457200" rtl="0" eaLnBrk="1" latinLnBrk="0" hangingPunct="1">
              <a:spcBef>
                <a:spcPts val="92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8400" indent="0" algn="l" defTabSz="457200" rtl="0" eaLnBrk="1" latinLnBrk="0" hangingPunct="1">
              <a:spcBef>
                <a:spcPts val="32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200" indent="-201600" algn="l" defTabSz="457200" rtl="0" eaLnBrk="1" latinLnBrk="0" hangingPunct="1">
              <a:spcBef>
                <a:spcPts val="320"/>
              </a:spcBef>
              <a:buFont typeface="Lucida Grande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600" indent="-201600" algn="l" defTabSz="457200" rtl="0" eaLnBrk="1" latinLnBrk="0" hangingPunct="1">
              <a:spcBef>
                <a:spcPts val="320"/>
              </a:spcBef>
              <a:buFont typeface="Lucida Grande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000" indent="-216000" algn="l" defTabSz="457200" rtl="0" eaLnBrk="1" latinLnBrk="0" hangingPunct="1">
              <a:spcBef>
                <a:spcPct val="20000"/>
              </a:spcBef>
              <a:buFont typeface="Lucida Grande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2000" indent="-216000" algn="l" defTabSz="457200" rtl="0" eaLnBrk="1" latinLnBrk="0" hangingPunct="1">
              <a:spcBef>
                <a:spcPct val="20000"/>
              </a:spcBef>
              <a:buFont typeface="Courier New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Search in the map</a:t>
            </a:r>
          </a:p>
          <a:p>
            <a:pPr lvl="1" fontAlgn="base"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Calculate 2-1 or 1-1 maps after restrained refinement of partial structure</a:t>
            </a:r>
          </a:p>
          <a:p>
            <a:pPr lvl="1" fontAlgn="base"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Flatten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the </a:t>
            </a:r>
            <a:r>
              <a:rPr lang="en-US" dirty="0">
                <a:solidFill>
                  <a:srgbClr val="3366FF"/>
                </a:solidFill>
                <a:latin typeface="Calibri"/>
              </a:rPr>
              <a:t>map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corresponding to the known substructure</a:t>
            </a:r>
          </a:p>
          <a:p>
            <a:pPr lvl="1" fontAlgn="base"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Calculate structure amplitudes from this map</a:t>
            </a:r>
          </a:p>
          <a:p>
            <a:pPr lvl="1" fontAlgn="base"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Use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these </a:t>
            </a:r>
            <a:r>
              <a:rPr lang="en-US" dirty="0" smtClean="0">
                <a:solidFill>
                  <a:srgbClr val="3366FF"/>
                </a:solidFill>
                <a:latin typeface="Calibri"/>
              </a:rPr>
              <a:t>modified amplitudes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in Rotation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Function</a:t>
            </a:r>
          </a:p>
          <a:p>
            <a:pPr lvl="3" fontAlgn="base">
              <a:spcAft>
                <a:spcPct val="0"/>
              </a:spcAft>
            </a:pPr>
            <a:endParaRPr lang="en-US" sz="1800" dirty="0" smtClean="0">
              <a:solidFill>
                <a:prstClr val="black"/>
              </a:solidFill>
              <a:latin typeface="Calibri"/>
            </a:endParaRPr>
          </a:p>
          <a:p>
            <a:pPr lvl="3" fontAlgn="base">
              <a:spcAft>
                <a:spcPct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Theoretically </a:t>
            </a:r>
            <a:r>
              <a:rPr lang="en-US" sz="1800" dirty="0">
                <a:solidFill>
                  <a:prstClr val="black"/>
                </a:solidFill>
                <a:latin typeface="Calibri"/>
              </a:rPr>
              <a:t>quite similar to RF with fixed </a:t>
            </a:r>
            <a:r>
              <a:rPr lang="en-US" sz="1800" dirty="0" smtClean="0">
                <a:solidFill>
                  <a:prstClr val="black"/>
                </a:solidFill>
                <a:latin typeface="Calibri"/>
              </a:rPr>
              <a:t>model</a:t>
            </a:r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lvl="1" fontAlgn="base">
              <a:spcAft>
                <a:spcPct val="0"/>
              </a:spcAft>
            </a:pPr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lvl="1" fontAlgn="base"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And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finally – </a:t>
            </a:r>
            <a:r>
              <a:rPr lang="en-US" dirty="0">
                <a:solidFill>
                  <a:srgbClr val="3366FF"/>
                </a:solidFill>
                <a:latin typeface="Calibri"/>
              </a:rPr>
              <a:t>Phased</a:t>
            </a:r>
            <a:r>
              <a:rPr lang="en-US" dirty="0">
                <a:solidFill>
                  <a:srgbClr val="008000"/>
                </a:solidFill>
                <a:latin typeface="Calibri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TF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4848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SAPTF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746358"/>
          </a:xfrm>
        </p:spPr>
        <p:txBody>
          <a:bodyPr/>
          <a:lstStyle/>
          <a:p>
            <a:pPr algn="ctr"/>
            <a:r>
              <a:rPr lang="en-US" dirty="0"/>
              <a:t>Spherically Averaged Phased Translation Function</a:t>
            </a:r>
          </a:p>
          <a:p>
            <a:pPr algn="ctr"/>
            <a:r>
              <a:rPr lang="en-US" dirty="0"/>
              <a:t>(FFT based algorithm)</a:t>
            </a:r>
          </a:p>
        </p:txBody>
      </p:sp>
      <p:sp>
        <p:nvSpPr>
          <p:cNvPr id="67" name="Freeform 13"/>
          <p:cNvSpPr>
            <a:spLocks/>
          </p:cNvSpPr>
          <p:nvPr/>
        </p:nvSpPr>
        <p:spPr bwMode="auto">
          <a:xfrm>
            <a:off x="1901255" y="3035178"/>
            <a:ext cx="390525" cy="381000"/>
          </a:xfrm>
          <a:custGeom>
            <a:avLst/>
            <a:gdLst/>
            <a:ahLst/>
            <a:cxnLst>
              <a:cxn ang="0">
                <a:pos x="6" y="96"/>
              </a:cxn>
              <a:cxn ang="0">
                <a:pos x="102" y="0"/>
              </a:cxn>
              <a:cxn ang="0">
                <a:pos x="150" y="96"/>
              </a:cxn>
              <a:cxn ang="0">
                <a:pos x="246" y="96"/>
              </a:cxn>
              <a:cxn ang="0">
                <a:pos x="246" y="192"/>
              </a:cxn>
              <a:cxn ang="0">
                <a:pos x="150" y="240"/>
              </a:cxn>
              <a:cxn ang="0">
                <a:pos x="54" y="240"/>
              </a:cxn>
              <a:cxn ang="0">
                <a:pos x="6" y="96"/>
              </a:cxn>
              <a:cxn ang="0">
                <a:pos x="30" y="156"/>
              </a:cxn>
              <a:cxn ang="0">
                <a:pos x="6" y="96"/>
              </a:cxn>
            </a:cxnLst>
            <a:rect l="0" t="0" r="r" b="b"/>
            <a:pathLst>
              <a:path w="246" h="240">
                <a:moveTo>
                  <a:pt x="6" y="96"/>
                </a:moveTo>
                <a:lnTo>
                  <a:pt x="102" y="0"/>
                </a:lnTo>
                <a:lnTo>
                  <a:pt x="150" y="96"/>
                </a:lnTo>
                <a:lnTo>
                  <a:pt x="246" y="96"/>
                </a:lnTo>
                <a:cubicBezTo>
                  <a:pt x="246" y="128"/>
                  <a:pt x="246" y="160"/>
                  <a:pt x="246" y="192"/>
                </a:cubicBezTo>
                <a:lnTo>
                  <a:pt x="150" y="240"/>
                </a:lnTo>
                <a:lnTo>
                  <a:pt x="54" y="240"/>
                </a:lnTo>
                <a:cubicBezTo>
                  <a:pt x="38" y="192"/>
                  <a:pt x="20" y="145"/>
                  <a:pt x="6" y="96"/>
                </a:cubicBezTo>
                <a:cubicBezTo>
                  <a:pt x="0" y="75"/>
                  <a:pt x="30" y="156"/>
                  <a:pt x="30" y="156"/>
                </a:cubicBezTo>
                <a:cubicBezTo>
                  <a:pt x="30" y="156"/>
                  <a:pt x="14" y="116"/>
                  <a:pt x="6" y="96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8" name="Freeform 14"/>
          <p:cNvSpPr>
            <a:spLocks/>
          </p:cNvSpPr>
          <p:nvPr/>
        </p:nvSpPr>
        <p:spPr bwMode="auto">
          <a:xfrm>
            <a:off x="1808124" y="3465918"/>
            <a:ext cx="312738" cy="323850"/>
          </a:xfrm>
          <a:custGeom>
            <a:avLst/>
            <a:gdLst/>
            <a:ahLst/>
            <a:cxnLst>
              <a:cxn ang="0">
                <a:pos x="36" y="60"/>
              </a:cxn>
              <a:cxn ang="0">
                <a:pos x="108" y="0"/>
              </a:cxn>
              <a:cxn ang="0">
                <a:pos x="144" y="24"/>
              </a:cxn>
              <a:cxn ang="0">
                <a:pos x="156" y="72"/>
              </a:cxn>
              <a:cxn ang="0">
                <a:pos x="192" y="96"/>
              </a:cxn>
              <a:cxn ang="0">
                <a:pos x="144" y="204"/>
              </a:cxn>
              <a:cxn ang="0">
                <a:pos x="108" y="192"/>
              </a:cxn>
              <a:cxn ang="0">
                <a:pos x="96" y="156"/>
              </a:cxn>
              <a:cxn ang="0">
                <a:pos x="0" y="144"/>
              </a:cxn>
              <a:cxn ang="0">
                <a:pos x="12" y="108"/>
              </a:cxn>
              <a:cxn ang="0">
                <a:pos x="36" y="60"/>
              </a:cxn>
            </a:cxnLst>
            <a:rect l="0" t="0" r="r" b="b"/>
            <a:pathLst>
              <a:path w="197" h="204">
                <a:moveTo>
                  <a:pt x="36" y="60"/>
                </a:moveTo>
                <a:cubicBezTo>
                  <a:pt x="43" y="53"/>
                  <a:pt x="91" y="0"/>
                  <a:pt x="108" y="0"/>
                </a:cubicBezTo>
                <a:cubicBezTo>
                  <a:pt x="122" y="0"/>
                  <a:pt x="132" y="16"/>
                  <a:pt x="144" y="24"/>
                </a:cubicBezTo>
                <a:cubicBezTo>
                  <a:pt x="148" y="40"/>
                  <a:pt x="147" y="58"/>
                  <a:pt x="156" y="72"/>
                </a:cubicBezTo>
                <a:cubicBezTo>
                  <a:pt x="164" y="84"/>
                  <a:pt x="190" y="82"/>
                  <a:pt x="192" y="96"/>
                </a:cubicBezTo>
                <a:cubicBezTo>
                  <a:pt x="197" y="132"/>
                  <a:pt x="163" y="175"/>
                  <a:pt x="144" y="204"/>
                </a:cubicBezTo>
                <a:cubicBezTo>
                  <a:pt x="132" y="200"/>
                  <a:pt x="117" y="201"/>
                  <a:pt x="108" y="192"/>
                </a:cubicBezTo>
                <a:cubicBezTo>
                  <a:pt x="99" y="183"/>
                  <a:pt x="108" y="161"/>
                  <a:pt x="96" y="156"/>
                </a:cubicBezTo>
                <a:cubicBezTo>
                  <a:pt x="67" y="143"/>
                  <a:pt x="32" y="148"/>
                  <a:pt x="0" y="144"/>
                </a:cubicBezTo>
                <a:cubicBezTo>
                  <a:pt x="4" y="132"/>
                  <a:pt x="3" y="117"/>
                  <a:pt x="12" y="108"/>
                </a:cubicBezTo>
                <a:cubicBezTo>
                  <a:pt x="52" y="68"/>
                  <a:pt x="60" y="132"/>
                  <a:pt x="36" y="60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9" name="Freeform 15"/>
          <p:cNvSpPr>
            <a:spLocks/>
          </p:cNvSpPr>
          <p:nvPr/>
        </p:nvSpPr>
        <p:spPr bwMode="auto">
          <a:xfrm>
            <a:off x="2205520" y="3339978"/>
            <a:ext cx="358775" cy="568325"/>
          </a:xfrm>
          <a:custGeom>
            <a:avLst/>
            <a:gdLst/>
            <a:ahLst/>
            <a:cxnLst>
              <a:cxn ang="0">
                <a:pos x="46" y="237"/>
              </a:cxn>
              <a:cxn ang="0">
                <a:pos x="58" y="201"/>
              </a:cxn>
              <a:cxn ang="0">
                <a:pos x="94" y="189"/>
              </a:cxn>
              <a:cxn ang="0">
                <a:pos x="142" y="117"/>
              </a:cxn>
              <a:cxn ang="0">
                <a:pos x="154" y="33"/>
              </a:cxn>
              <a:cxn ang="0">
                <a:pos x="190" y="9"/>
              </a:cxn>
              <a:cxn ang="0">
                <a:pos x="214" y="81"/>
              </a:cxn>
              <a:cxn ang="0">
                <a:pos x="226" y="117"/>
              </a:cxn>
              <a:cxn ang="0">
                <a:pos x="202" y="189"/>
              </a:cxn>
              <a:cxn ang="0">
                <a:pos x="190" y="225"/>
              </a:cxn>
              <a:cxn ang="0">
                <a:pos x="118" y="249"/>
              </a:cxn>
              <a:cxn ang="0">
                <a:pos x="94" y="285"/>
              </a:cxn>
              <a:cxn ang="0">
                <a:pos x="70" y="357"/>
              </a:cxn>
              <a:cxn ang="0">
                <a:pos x="46" y="237"/>
              </a:cxn>
            </a:cxnLst>
            <a:rect l="0" t="0" r="r" b="b"/>
            <a:pathLst>
              <a:path w="226" h="358">
                <a:moveTo>
                  <a:pt x="46" y="237"/>
                </a:moveTo>
                <a:cubicBezTo>
                  <a:pt x="50" y="225"/>
                  <a:pt x="49" y="210"/>
                  <a:pt x="58" y="201"/>
                </a:cubicBezTo>
                <a:cubicBezTo>
                  <a:pt x="67" y="192"/>
                  <a:pt x="86" y="199"/>
                  <a:pt x="94" y="189"/>
                </a:cubicBezTo>
                <a:cubicBezTo>
                  <a:pt x="183" y="78"/>
                  <a:pt x="28" y="193"/>
                  <a:pt x="142" y="117"/>
                </a:cubicBezTo>
                <a:cubicBezTo>
                  <a:pt x="146" y="89"/>
                  <a:pt x="143" y="59"/>
                  <a:pt x="154" y="33"/>
                </a:cubicBezTo>
                <a:cubicBezTo>
                  <a:pt x="160" y="20"/>
                  <a:pt x="179" y="0"/>
                  <a:pt x="190" y="9"/>
                </a:cubicBezTo>
                <a:cubicBezTo>
                  <a:pt x="210" y="25"/>
                  <a:pt x="206" y="57"/>
                  <a:pt x="214" y="81"/>
                </a:cubicBezTo>
                <a:cubicBezTo>
                  <a:pt x="218" y="93"/>
                  <a:pt x="226" y="117"/>
                  <a:pt x="226" y="117"/>
                </a:cubicBezTo>
                <a:cubicBezTo>
                  <a:pt x="218" y="141"/>
                  <a:pt x="210" y="165"/>
                  <a:pt x="202" y="189"/>
                </a:cubicBezTo>
                <a:cubicBezTo>
                  <a:pt x="198" y="201"/>
                  <a:pt x="194" y="213"/>
                  <a:pt x="190" y="225"/>
                </a:cubicBezTo>
                <a:cubicBezTo>
                  <a:pt x="182" y="249"/>
                  <a:pt x="118" y="249"/>
                  <a:pt x="118" y="249"/>
                </a:cubicBezTo>
                <a:cubicBezTo>
                  <a:pt x="110" y="261"/>
                  <a:pt x="100" y="272"/>
                  <a:pt x="94" y="285"/>
                </a:cubicBezTo>
                <a:cubicBezTo>
                  <a:pt x="84" y="308"/>
                  <a:pt x="70" y="357"/>
                  <a:pt x="70" y="357"/>
                </a:cubicBezTo>
                <a:cubicBezTo>
                  <a:pt x="0" y="334"/>
                  <a:pt x="33" y="358"/>
                  <a:pt x="46" y="23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0" name="Freeform 16"/>
          <p:cNvSpPr>
            <a:spLocks/>
          </p:cNvSpPr>
          <p:nvPr/>
        </p:nvSpPr>
        <p:spPr bwMode="auto">
          <a:xfrm>
            <a:off x="2520380" y="3111378"/>
            <a:ext cx="358775" cy="666750"/>
          </a:xfrm>
          <a:custGeom>
            <a:avLst/>
            <a:gdLst/>
            <a:ahLst/>
            <a:cxnLst>
              <a:cxn ang="0">
                <a:pos x="13" y="36"/>
              </a:cxn>
              <a:cxn ang="0">
                <a:pos x="1" y="72"/>
              </a:cxn>
              <a:cxn ang="0">
                <a:pos x="97" y="288"/>
              </a:cxn>
              <a:cxn ang="0">
                <a:pos x="181" y="420"/>
              </a:cxn>
              <a:cxn ang="0">
                <a:pos x="181" y="276"/>
              </a:cxn>
              <a:cxn ang="0">
                <a:pos x="121" y="132"/>
              </a:cxn>
              <a:cxn ang="0">
                <a:pos x="61" y="0"/>
              </a:cxn>
              <a:cxn ang="0">
                <a:pos x="13" y="36"/>
              </a:cxn>
            </a:cxnLst>
            <a:rect l="0" t="0" r="r" b="b"/>
            <a:pathLst>
              <a:path w="226" h="420">
                <a:moveTo>
                  <a:pt x="13" y="36"/>
                </a:moveTo>
                <a:cubicBezTo>
                  <a:pt x="9" y="48"/>
                  <a:pt x="0" y="59"/>
                  <a:pt x="1" y="72"/>
                </a:cubicBezTo>
                <a:cubicBezTo>
                  <a:pt x="9" y="147"/>
                  <a:pt x="73" y="217"/>
                  <a:pt x="97" y="288"/>
                </a:cubicBezTo>
                <a:cubicBezTo>
                  <a:pt x="109" y="386"/>
                  <a:pt x="98" y="392"/>
                  <a:pt x="181" y="420"/>
                </a:cubicBezTo>
                <a:cubicBezTo>
                  <a:pt x="226" y="353"/>
                  <a:pt x="226" y="343"/>
                  <a:pt x="181" y="276"/>
                </a:cubicBezTo>
                <a:cubicBezTo>
                  <a:pt x="204" y="208"/>
                  <a:pt x="191" y="155"/>
                  <a:pt x="121" y="132"/>
                </a:cubicBezTo>
                <a:cubicBezTo>
                  <a:pt x="99" y="65"/>
                  <a:pt x="125" y="43"/>
                  <a:pt x="61" y="0"/>
                </a:cubicBezTo>
                <a:cubicBezTo>
                  <a:pt x="33" y="43"/>
                  <a:pt x="51" y="36"/>
                  <a:pt x="13" y="36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1" name="Freeform 17"/>
          <p:cNvSpPr>
            <a:spLocks/>
          </p:cNvSpPr>
          <p:nvPr/>
        </p:nvSpPr>
        <p:spPr bwMode="auto">
          <a:xfrm>
            <a:off x="2044130" y="4306766"/>
            <a:ext cx="192088" cy="214312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920180" y="2806578"/>
            <a:ext cx="3962400" cy="3276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3" name="Freeform 19"/>
          <p:cNvSpPr>
            <a:spLocks/>
          </p:cNvSpPr>
          <p:nvPr/>
        </p:nvSpPr>
        <p:spPr bwMode="auto">
          <a:xfrm>
            <a:off x="3282380" y="53973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Freeform 20"/>
          <p:cNvSpPr>
            <a:spLocks/>
          </p:cNvSpPr>
          <p:nvPr/>
        </p:nvSpPr>
        <p:spPr bwMode="auto">
          <a:xfrm>
            <a:off x="2444180" y="52449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5" name="Freeform 21"/>
          <p:cNvSpPr>
            <a:spLocks/>
          </p:cNvSpPr>
          <p:nvPr/>
        </p:nvSpPr>
        <p:spPr bwMode="auto">
          <a:xfrm>
            <a:off x="1605980" y="53211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6" name="Freeform 22"/>
          <p:cNvSpPr>
            <a:spLocks/>
          </p:cNvSpPr>
          <p:nvPr/>
        </p:nvSpPr>
        <p:spPr bwMode="auto">
          <a:xfrm>
            <a:off x="2063180" y="48639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7" name="Freeform 23"/>
          <p:cNvSpPr>
            <a:spLocks/>
          </p:cNvSpPr>
          <p:nvPr/>
        </p:nvSpPr>
        <p:spPr bwMode="auto">
          <a:xfrm>
            <a:off x="1682180" y="46353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8" name="Freeform 24"/>
          <p:cNvSpPr>
            <a:spLocks/>
          </p:cNvSpPr>
          <p:nvPr/>
        </p:nvSpPr>
        <p:spPr bwMode="auto">
          <a:xfrm>
            <a:off x="1758380" y="4940178"/>
            <a:ext cx="171450" cy="3286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Freeform 25"/>
          <p:cNvSpPr>
            <a:spLocks/>
          </p:cNvSpPr>
          <p:nvPr/>
        </p:nvSpPr>
        <p:spPr bwMode="auto">
          <a:xfrm>
            <a:off x="2520380" y="46353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Freeform 26"/>
          <p:cNvSpPr>
            <a:spLocks/>
          </p:cNvSpPr>
          <p:nvPr/>
        </p:nvSpPr>
        <p:spPr bwMode="auto">
          <a:xfrm>
            <a:off x="3358580" y="30351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Freeform 27"/>
          <p:cNvSpPr>
            <a:spLocks/>
          </p:cNvSpPr>
          <p:nvPr/>
        </p:nvSpPr>
        <p:spPr bwMode="auto">
          <a:xfrm>
            <a:off x="2748980" y="41019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Freeform 28"/>
          <p:cNvSpPr>
            <a:spLocks/>
          </p:cNvSpPr>
          <p:nvPr/>
        </p:nvSpPr>
        <p:spPr bwMode="auto">
          <a:xfrm>
            <a:off x="4272980" y="31875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3" name="Freeform 29"/>
          <p:cNvSpPr>
            <a:spLocks/>
          </p:cNvSpPr>
          <p:nvPr/>
        </p:nvSpPr>
        <p:spPr bwMode="auto">
          <a:xfrm>
            <a:off x="3434780" y="39495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4" name="Freeform 30"/>
          <p:cNvSpPr>
            <a:spLocks/>
          </p:cNvSpPr>
          <p:nvPr/>
        </p:nvSpPr>
        <p:spPr bwMode="auto">
          <a:xfrm>
            <a:off x="1377380" y="31113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5" name="Freeform 31"/>
          <p:cNvSpPr>
            <a:spLocks/>
          </p:cNvSpPr>
          <p:nvPr/>
        </p:nvSpPr>
        <p:spPr bwMode="auto">
          <a:xfrm>
            <a:off x="4425380" y="56259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6" name="Freeform 32"/>
          <p:cNvSpPr>
            <a:spLocks/>
          </p:cNvSpPr>
          <p:nvPr/>
        </p:nvSpPr>
        <p:spPr bwMode="auto">
          <a:xfrm>
            <a:off x="4272980" y="43305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7" name="Freeform 33"/>
          <p:cNvSpPr>
            <a:spLocks/>
          </p:cNvSpPr>
          <p:nvPr/>
        </p:nvSpPr>
        <p:spPr bwMode="auto">
          <a:xfrm>
            <a:off x="3358580" y="46353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8" name="Freeform 34"/>
          <p:cNvSpPr>
            <a:spLocks/>
          </p:cNvSpPr>
          <p:nvPr/>
        </p:nvSpPr>
        <p:spPr bwMode="auto">
          <a:xfrm>
            <a:off x="3891980" y="49401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9" name="Freeform 35"/>
          <p:cNvSpPr>
            <a:spLocks/>
          </p:cNvSpPr>
          <p:nvPr/>
        </p:nvSpPr>
        <p:spPr bwMode="auto">
          <a:xfrm>
            <a:off x="1301180" y="3873378"/>
            <a:ext cx="95250" cy="2667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Freeform 36"/>
          <p:cNvSpPr>
            <a:spLocks/>
          </p:cNvSpPr>
          <p:nvPr/>
        </p:nvSpPr>
        <p:spPr bwMode="auto">
          <a:xfrm>
            <a:off x="2291780" y="55497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Freeform 37"/>
          <p:cNvSpPr>
            <a:spLocks/>
          </p:cNvSpPr>
          <p:nvPr/>
        </p:nvSpPr>
        <p:spPr bwMode="auto">
          <a:xfrm>
            <a:off x="1605980" y="38733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Freeform 38"/>
          <p:cNvSpPr>
            <a:spLocks/>
          </p:cNvSpPr>
          <p:nvPr/>
        </p:nvSpPr>
        <p:spPr bwMode="auto">
          <a:xfrm>
            <a:off x="3815780" y="36447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Freeform 39"/>
          <p:cNvSpPr>
            <a:spLocks/>
          </p:cNvSpPr>
          <p:nvPr/>
        </p:nvSpPr>
        <p:spPr bwMode="auto">
          <a:xfrm>
            <a:off x="3663380" y="40257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4" name="Freeform 40"/>
          <p:cNvSpPr>
            <a:spLocks/>
          </p:cNvSpPr>
          <p:nvPr/>
        </p:nvSpPr>
        <p:spPr bwMode="auto">
          <a:xfrm>
            <a:off x="1148780" y="45591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5" name="Freeform 41"/>
          <p:cNvSpPr>
            <a:spLocks/>
          </p:cNvSpPr>
          <p:nvPr/>
        </p:nvSpPr>
        <p:spPr bwMode="auto">
          <a:xfrm>
            <a:off x="4349180" y="4863978"/>
            <a:ext cx="247650" cy="3810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6" name="Freeform 42"/>
          <p:cNvSpPr>
            <a:spLocks/>
          </p:cNvSpPr>
          <p:nvPr/>
        </p:nvSpPr>
        <p:spPr bwMode="auto">
          <a:xfrm>
            <a:off x="3587180" y="5549778"/>
            <a:ext cx="400050" cy="304800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7" name="Freeform 43"/>
          <p:cNvSpPr>
            <a:spLocks/>
          </p:cNvSpPr>
          <p:nvPr/>
        </p:nvSpPr>
        <p:spPr bwMode="auto">
          <a:xfrm>
            <a:off x="4120580" y="38733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8" name="Freeform 44"/>
          <p:cNvSpPr>
            <a:spLocks/>
          </p:cNvSpPr>
          <p:nvPr/>
        </p:nvSpPr>
        <p:spPr bwMode="auto">
          <a:xfrm>
            <a:off x="2977580" y="4330578"/>
            <a:ext cx="192088" cy="214313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0" y="63"/>
              </a:cxn>
              <a:cxn ang="0">
                <a:pos x="84" y="135"/>
              </a:cxn>
              <a:cxn ang="0">
                <a:pos x="108" y="99"/>
              </a:cxn>
              <a:cxn ang="0">
                <a:pos x="96" y="27"/>
              </a:cxn>
            </a:cxnLst>
            <a:rect l="0" t="0" r="r" b="b"/>
            <a:pathLst>
              <a:path w="121" h="135">
                <a:moveTo>
                  <a:pt x="96" y="27"/>
                </a:moveTo>
                <a:cubicBezTo>
                  <a:pt x="36" y="12"/>
                  <a:pt x="21" y="0"/>
                  <a:pt x="0" y="63"/>
                </a:cubicBezTo>
                <a:cubicBezTo>
                  <a:pt x="18" y="117"/>
                  <a:pt x="32" y="118"/>
                  <a:pt x="84" y="135"/>
                </a:cubicBezTo>
                <a:cubicBezTo>
                  <a:pt x="92" y="123"/>
                  <a:pt x="106" y="113"/>
                  <a:pt x="108" y="99"/>
                </a:cubicBezTo>
                <a:cubicBezTo>
                  <a:pt x="121" y="22"/>
                  <a:pt x="7" y="87"/>
                  <a:pt x="96" y="27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9" name="Freeform 45"/>
          <p:cNvSpPr>
            <a:spLocks/>
          </p:cNvSpPr>
          <p:nvPr/>
        </p:nvSpPr>
        <p:spPr bwMode="auto">
          <a:xfrm>
            <a:off x="2021905" y="3219328"/>
            <a:ext cx="206375" cy="123825"/>
          </a:xfrm>
          <a:custGeom>
            <a:avLst/>
            <a:gdLst/>
            <a:ahLst/>
            <a:cxnLst>
              <a:cxn ang="0">
                <a:pos x="26" y="76"/>
              </a:cxn>
              <a:cxn ang="0">
                <a:pos x="2" y="40"/>
              </a:cxn>
              <a:cxn ang="0">
                <a:pos x="14" y="4"/>
              </a:cxn>
              <a:cxn ang="0">
                <a:pos x="86" y="28"/>
              </a:cxn>
              <a:cxn ang="0">
                <a:pos x="122" y="64"/>
              </a:cxn>
              <a:cxn ang="0">
                <a:pos x="26" y="76"/>
              </a:cxn>
            </a:cxnLst>
            <a:rect l="0" t="0" r="r" b="b"/>
            <a:pathLst>
              <a:path w="130" h="78">
                <a:moveTo>
                  <a:pt x="26" y="76"/>
                </a:moveTo>
                <a:cubicBezTo>
                  <a:pt x="18" y="64"/>
                  <a:pt x="4" y="54"/>
                  <a:pt x="2" y="40"/>
                </a:cubicBezTo>
                <a:cubicBezTo>
                  <a:pt x="0" y="28"/>
                  <a:pt x="1" y="6"/>
                  <a:pt x="14" y="4"/>
                </a:cubicBezTo>
                <a:cubicBezTo>
                  <a:pt x="39" y="0"/>
                  <a:pt x="86" y="28"/>
                  <a:pt x="86" y="28"/>
                </a:cubicBezTo>
                <a:cubicBezTo>
                  <a:pt x="98" y="40"/>
                  <a:pt x="130" y="49"/>
                  <a:pt x="122" y="64"/>
                </a:cubicBezTo>
                <a:cubicBezTo>
                  <a:pt x="115" y="78"/>
                  <a:pt x="44" y="76"/>
                  <a:pt x="26" y="76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0" name="Freeform 46"/>
          <p:cNvSpPr>
            <a:spLocks/>
          </p:cNvSpPr>
          <p:nvPr/>
        </p:nvSpPr>
        <p:spPr bwMode="auto">
          <a:xfrm>
            <a:off x="2612455" y="3263778"/>
            <a:ext cx="219075" cy="447675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2" y="36"/>
              </a:cxn>
              <a:cxn ang="0">
                <a:pos x="26" y="72"/>
              </a:cxn>
              <a:cxn ang="0">
                <a:pos x="74" y="180"/>
              </a:cxn>
              <a:cxn ang="0">
                <a:pos x="74" y="276"/>
              </a:cxn>
              <a:cxn ang="0">
                <a:pos x="110" y="264"/>
              </a:cxn>
              <a:cxn ang="0">
                <a:pos x="14" y="0"/>
              </a:cxn>
            </a:cxnLst>
            <a:rect l="0" t="0" r="r" b="b"/>
            <a:pathLst>
              <a:path w="138" h="282">
                <a:moveTo>
                  <a:pt x="14" y="0"/>
                </a:moveTo>
                <a:cubicBezTo>
                  <a:pt x="10" y="12"/>
                  <a:pt x="0" y="24"/>
                  <a:pt x="2" y="36"/>
                </a:cubicBezTo>
                <a:cubicBezTo>
                  <a:pt x="4" y="50"/>
                  <a:pt x="20" y="59"/>
                  <a:pt x="26" y="72"/>
                </a:cubicBezTo>
                <a:cubicBezTo>
                  <a:pt x="43" y="107"/>
                  <a:pt x="62" y="143"/>
                  <a:pt x="74" y="180"/>
                </a:cubicBezTo>
                <a:cubicBezTo>
                  <a:pt x="73" y="185"/>
                  <a:pt x="47" y="263"/>
                  <a:pt x="74" y="276"/>
                </a:cubicBezTo>
                <a:cubicBezTo>
                  <a:pt x="85" y="282"/>
                  <a:pt x="98" y="268"/>
                  <a:pt x="110" y="264"/>
                </a:cubicBezTo>
                <a:cubicBezTo>
                  <a:pt x="138" y="179"/>
                  <a:pt x="65" y="68"/>
                  <a:pt x="14" y="0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1" name="Freeform 47"/>
          <p:cNvSpPr>
            <a:spLocks/>
          </p:cNvSpPr>
          <p:nvPr/>
        </p:nvSpPr>
        <p:spPr bwMode="auto">
          <a:xfrm>
            <a:off x="1904962" y="3570693"/>
            <a:ext cx="146050" cy="161925"/>
          </a:xfrm>
          <a:custGeom>
            <a:avLst/>
            <a:gdLst/>
            <a:ahLst/>
            <a:cxnLst>
              <a:cxn ang="0">
                <a:pos x="59" y="18"/>
              </a:cxn>
              <a:cxn ang="0">
                <a:pos x="23" y="6"/>
              </a:cxn>
              <a:cxn ang="0">
                <a:pos x="23" y="78"/>
              </a:cxn>
              <a:cxn ang="0">
                <a:pos x="59" y="102"/>
              </a:cxn>
              <a:cxn ang="0">
                <a:pos x="59" y="18"/>
              </a:cxn>
            </a:cxnLst>
            <a:rect l="0" t="0" r="r" b="b"/>
            <a:pathLst>
              <a:path w="92" h="102">
                <a:moveTo>
                  <a:pt x="59" y="18"/>
                </a:moveTo>
                <a:cubicBezTo>
                  <a:pt x="47" y="14"/>
                  <a:pt x="34" y="0"/>
                  <a:pt x="23" y="6"/>
                </a:cubicBezTo>
                <a:cubicBezTo>
                  <a:pt x="0" y="17"/>
                  <a:pt x="14" y="67"/>
                  <a:pt x="23" y="78"/>
                </a:cubicBezTo>
                <a:cubicBezTo>
                  <a:pt x="32" y="89"/>
                  <a:pt x="47" y="94"/>
                  <a:pt x="59" y="102"/>
                </a:cubicBezTo>
                <a:cubicBezTo>
                  <a:pt x="83" y="66"/>
                  <a:pt x="92" y="51"/>
                  <a:pt x="59" y="18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2" name="Freeform 48"/>
          <p:cNvSpPr>
            <a:spLocks/>
          </p:cNvSpPr>
          <p:nvPr/>
        </p:nvSpPr>
        <p:spPr bwMode="auto">
          <a:xfrm>
            <a:off x="3758630" y="4216278"/>
            <a:ext cx="136525" cy="1317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" y="60"/>
              </a:cxn>
              <a:cxn ang="0">
                <a:pos x="48" y="72"/>
              </a:cxn>
              <a:cxn ang="0">
                <a:pos x="0" y="0"/>
              </a:cxn>
            </a:cxnLst>
            <a:rect l="0" t="0" r="r" b="b"/>
            <a:pathLst>
              <a:path w="86" h="83">
                <a:moveTo>
                  <a:pt x="0" y="0"/>
                </a:moveTo>
                <a:cubicBezTo>
                  <a:pt x="4" y="20"/>
                  <a:pt x="1" y="43"/>
                  <a:pt x="12" y="60"/>
                </a:cubicBezTo>
                <a:cubicBezTo>
                  <a:pt x="19" y="71"/>
                  <a:pt x="41" y="83"/>
                  <a:pt x="48" y="72"/>
                </a:cubicBezTo>
                <a:cubicBezTo>
                  <a:pt x="86" y="15"/>
                  <a:pt x="0" y="30"/>
                  <a:pt x="0" y="0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3" name="Freeform 49"/>
          <p:cNvSpPr>
            <a:spLocks/>
          </p:cNvSpPr>
          <p:nvPr/>
        </p:nvSpPr>
        <p:spPr bwMode="auto">
          <a:xfrm>
            <a:off x="2376970" y="3484441"/>
            <a:ext cx="155575" cy="241300"/>
          </a:xfrm>
          <a:custGeom>
            <a:avLst/>
            <a:gdLst/>
            <a:ahLst/>
            <a:cxnLst>
              <a:cxn ang="0">
                <a:pos x="60" y="41"/>
              </a:cxn>
              <a:cxn ang="0">
                <a:pos x="24" y="53"/>
              </a:cxn>
              <a:cxn ang="0">
                <a:pos x="0" y="125"/>
              </a:cxn>
              <a:cxn ang="0">
                <a:pos x="36" y="149"/>
              </a:cxn>
              <a:cxn ang="0">
                <a:pos x="60" y="113"/>
              </a:cxn>
              <a:cxn ang="0">
                <a:pos x="84" y="41"/>
              </a:cxn>
              <a:cxn ang="0">
                <a:pos x="60" y="41"/>
              </a:cxn>
            </a:cxnLst>
            <a:rect l="0" t="0" r="r" b="b"/>
            <a:pathLst>
              <a:path w="98" h="152">
                <a:moveTo>
                  <a:pt x="60" y="41"/>
                </a:moveTo>
                <a:cubicBezTo>
                  <a:pt x="48" y="45"/>
                  <a:pt x="31" y="43"/>
                  <a:pt x="24" y="53"/>
                </a:cubicBezTo>
                <a:cubicBezTo>
                  <a:pt x="9" y="74"/>
                  <a:pt x="0" y="125"/>
                  <a:pt x="0" y="125"/>
                </a:cubicBezTo>
                <a:cubicBezTo>
                  <a:pt x="12" y="133"/>
                  <a:pt x="22" y="152"/>
                  <a:pt x="36" y="149"/>
                </a:cubicBezTo>
                <a:cubicBezTo>
                  <a:pt x="50" y="146"/>
                  <a:pt x="54" y="126"/>
                  <a:pt x="60" y="113"/>
                </a:cubicBezTo>
                <a:cubicBezTo>
                  <a:pt x="70" y="90"/>
                  <a:pt x="76" y="65"/>
                  <a:pt x="84" y="41"/>
                </a:cubicBezTo>
                <a:cubicBezTo>
                  <a:pt x="98" y="0"/>
                  <a:pt x="14" y="87"/>
                  <a:pt x="60" y="41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4" name="Freeform 50"/>
          <p:cNvSpPr>
            <a:spLocks/>
          </p:cNvSpPr>
          <p:nvPr/>
        </p:nvSpPr>
        <p:spPr bwMode="auto">
          <a:xfrm>
            <a:off x="3649093" y="5664078"/>
            <a:ext cx="185737" cy="152400"/>
          </a:xfrm>
          <a:custGeom>
            <a:avLst/>
            <a:gdLst/>
            <a:ahLst/>
            <a:cxnLst>
              <a:cxn ang="0">
                <a:pos x="45" y="0"/>
              </a:cxn>
              <a:cxn ang="0">
                <a:pos x="45" y="72"/>
              </a:cxn>
              <a:cxn ang="0">
                <a:pos x="117" y="96"/>
              </a:cxn>
              <a:cxn ang="0">
                <a:pos x="45" y="0"/>
              </a:cxn>
            </a:cxnLst>
            <a:rect l="0" t="0" r="r" b="b"/>
            <a:pathLst>
              <a:path w="117" h="96">
                <a:moveTo>
                  <a:pt x="45" y="0"/>
                </a:moveTo>
                <a:cubicBezTo>
                  <a:pt x="26" y="28"/>
                  <a:pt x="0" y="44"/>
                  <a:pt x="45" y="72"/>
                </a:cubicBezTo>
                <a:cubicBezTo>
                  <a:pt x="66" y="85"/>
                  <a:pt x="117" y="96"/>
                  <a:pt x="117" y="96"/>
                </a:cubicBezTo>
                <a:cubicBezTo>
                  <a:pt x="101" y="47"/>
                  <a:pt x="109" y="0"/>
                  <a:pt x="45" y="0"/>
                </a:cubicBezTo>
                <a:close/>
              </a:path>
            </a:pathLst>
          </a:custGeom>
          <a:noFill/>
          <a:ln w="38100" cap="flat" cmpd="sng">
            <a:solidFill>
              <a:srgbClr val="3366FF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6" name="Oval 52"/>
          <p:cNvSpPr>
            <a:spLocks noChangeArrowheads="1"/>
          </p:cNvSpPr>
          <p:nvPr/>
        </p:nvSpPr>
        <p:spPr bwMode="auto">
          <a:xfrm>
            <a:off x="1682180" y="2882778"/>
            <a:ext cx="1295400" cy="12192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5" name="Oval 51"/>
          <p:cNvSpPr>
            <a:spLocks noChangeArrowheads="1"/>
          </p:cNvSpPr>
          <p:nvPr/>
        </p:nvSpPr>
        <p:spPr bwMode="auto">
          <a:xfrm>
            <a:off x="5791200" y="4863978"/>
            <a:ext cx="1295400" cy="12192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7" name="Freeform 53"/>
          <p:cNvSpPr>
            <a:spLocks/>
          </p:cNvSpPr>
          <p:nvPr/>
        </p:nvSpPr>
        <p:spPr bwMode="auto">
          <a:xfrm>
            <a:off x="5943600" y="5168778"/>
            <a:ext cx="1104900" cy="609600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48" y="48"/>
              </a:cxn>
              <a:cxn ang="0">
                <a:pos x="60" y="12"/>
              </a:cxn>
              <a:cxn ang="0">
                <a:pos x="96" y="0"/>
              </a:cxn>
              <a:cxn ang="0">
                <a:pos x="132" y="12"/>
              </a:cxn>
              <a:cxn ang="0">
                <a:pos x="180" y="168"/>
              </a:cxn>
              <a:cxn ang="0">
                <a:pos x="168" y="348"/>
              </a:cxn>
              <a:cxn ang="0">
                <a:pos x="144" y="312"/>
              </a:cxn>
              <a:cxn ang="0">
                <a:pos x="204" y="120"/>
              </a:cxn>
              <a:cxn ang="0">
                <a:pos x="276" y="24"/>
              </a:cxn>
              <a:cxn ang="0">
                <a:pos x="336" y="120"/>
              </a:cxn>
              <a:cxn ang="0">
                <a:pos x="348" y="156"/>
              </a:cxn>
              <a:cxn ang="0">
                <a:pos x="348" y="372"/>
              </a:cxn>
              <a:cxn ang="0">
                <a:pos x="312" y="360"/>
              </a:cxn>
              <a:cxn ang="0">
                <a:pos x="264" y="228"/>
              </a:cxn>
              <a:cxn ang="0">
                <a:pos x="408" y="36"/>
              </a:cxn>
              <a:cxn ang="0">
                <a:pos x="468" y="48"/>
              </a:cxn>
              <a:cxn ang="0">
                <a:pos x="540" y="144"/>
              </a:cxn>
              <a:cxn ang="0">
                <a:pos x="504" y="372"/>
              </a:cxn>
              <a:cxn ang="0">
                <a:pos x="456" y="240"/>
              </a:cxn>
              <a:cxn ang="0">
                <a:pos x="564" y="12"/>
              </a:cxn>
              <a:cxn ang="0">
                <a:pos x="588" y="48"/>
              </a:cxn>
              <a:cxn ang="0">
                <a:pos x="624" y="72"/>
              </a:cxn>
              <a:cxn ang="0">
                <a:pos x="648" y="144"/>
              </a:cxn>
              <a:cxn ang="0">
                <a:pos x="648" y="252"/>
              </a:cxn>
            </a:cxnLst>
            <a:rect l="0" t="0" r="r" b="b"/>
            <a:pathLst>
              <a:path w="696" h="384">
                <a:moveTo>
                  <a:pt x="0" y="192"/>
                </a:moveTo>
                <a:cubicBezTo>
                  <a:pt x="16" y="144"/>
                  <a:pt x="32" y="96"/>
                  <a:pt x="48" y="48"/>
                </a:cubicBezTo>
                <a:cubicBezTo>
                  <a:pt x="52" y="36"/>
                  <a:pt x="48" y="16"/>
                  <a:pt x="60" y="12"/>
                </a:cubicBezTo>
                <a:cubicBezTo>
                  <a:pt x="72" y="8"/>
                  <a:pt x="84" y="4"/>
                  <a:pt x="96" y="0"/>
                </a:cubicBezTo>
                <a:cubicBezTo>
                  <a:pt x="108" y="4"/>
                  <a:pt x="125" y="2"/>
                  <a:pt x="132" y="12"/>
                </a:cubicBezTo>
                <a:cubicBezTo>
                  <a:pt x="156" y="45"/>
                  <a:pt x="169" y="125"/>
                  <a:pt x="180" y="168"/>
                </a:cubicBezTo>
                <a:cubicBezTo>
                  <a:pt x="176" y="228"/>
                  <a:pt x="183" y="290"/>
                  <a:pt x="168" y="348"/>
                </a:cubicBezTo>
                <a:cubicBezTo>
                  <a:pt x="165" y="362"/>
                  <a:pt x="145" y="326"/>
                  <a:pt x="144" y="312"/>
                </a:cubicBezTo>
                <a:cubicBezTo>
                  <a:pt x="137" y="237"/>
                  <a:pt x="162" y="176"/>
                  <a:pt x="204" y="120"/>
                </a:cubicBezTo>
                <a:cubicBezTo>
                  <a:pt x="220" y="72"/>
                  <a:pt x="234" y="52"/>
                  <a:pt x="276" y="24"/>
                </a:cubicBezTo>
                <a:cubicBezTo>
                  <a:pt x="333" y="62"/>
                  <a:pt x="307" y="34"/>
                  <a:pt x="336" y="120"/>
                </a:cubicBezTo>
                <a:cubicBezTo>
                  <a:pt x="340" y="132"/>
                  <a:pt x="348" y="156"/>
                  <a:pt x="348" y="156"/>
                </a:cubicBezTo>
                <a:cubicBezTo>
                  <a:pt x="358" y="225"/>
                  <a:pt x="376" y="303"/>
                  <a:pt x="348" y="372"/>
                </a:cubicBezTo>
                <a:cubicBezTo>
                  <a:pt x="343" y="384"/>
                  <a:pt x="324" y="364"/>
                  <a:pt x="312" y="360"/>
                </a:cubicBezTo>
                <a:cubicBezTo>
                  <a:pt x="282" y="314"/>
                  <a:pt x="275" y="283"/>
                  <a:pt x="264" y="228"/>
                </a:cubicBezTo>
                <a:cubicBezTo>
                  <a:pt x="288" y="157"/>
                  <a:pt x="335" y="60"/>
                  <a:pt x="408" y="36"/>
                </a:cubicBezTo>
                <a:cubicBezTo>
                  <a:pt x="428" y="40"/>
                  <a:pt x="449" y="41"/>
                  <a:pt x="468" y="48"/>
                </a:cubicBezTo>
                <a:cubicBezTo>
                  <a:pt x="512" y="64"/>
                  <a:pt x="516" y="108"/>
                  <a:pt x="540" y="144"/>
                </a:cubicBezTo>
                <a:cubicBezTo>
                  <a:pt x="551" y="240"/>
                  <a:pt x="556" y="293"/>
                  <a:pt x="504" y="372"/>
                </a:cubicBezTo>
                <a:cubicBezTo>
                  <a:pt x="474" y="326"/>
                  <a:pt x="467" y="295"/>
                  <a:pt x="456" y="240"/>
                </a:cubicBezTo>
                <a:cubicBezTo>
                  <a:pt x="472" y="158"/>
                  <a:pt x="472" y="43"/>
                  <a:pt x="564" y="12"/>
                </a:cubicBezTo>
                <a:cubicBezTo>
                  <a:pt x="572" y="24"/>
                  <a:pt x="578" y="38"/>
                  <a:pt x="588" y="48"/>
                </a:cubicBezTo>
                <a:cubicBezTo>
                  <a:pt x="598" y="58"/>
                  <a:pt x="616" y="60"/>
                  <a:pt x="624" y="72"/>
                </a:cubicBezTo>
                <a:cubicBezTo>
                  <a:pt x="637" y="93"/>
                  <a:pt x="648" y="144"/>
                  <a:pt x="648" y="144"/>
                </a:cubicBezTo>
                <a:cubicBezTo>
                  <a:pt x="660" y="256"/>
                  <a:pt x="696" y="252"/>
                  <a:pt x="648" y="252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5750960" y="3035178"/>
            <a:ext cx="730250" cy="685800"/>
            <a:chOff x="5486400" y="2133600"/>
            <a:chExt cx="730250" cy="685800"/>
          </a:xfrm>
        </p:grpSpPr>
        <p:sp>
          <p:nvSpPr>
            <p:cNvPr id="109" name="Line 55"/>
            <p:cNvSpPr>
              <a:spLocks noChangeShapeType="1"/>
            </p:cNvSpPr>
            <p:nvPr/>
          </p:nvSpPr>
          <p:spPr bwMode="auto">
            <a:xfrm flipV="1">
              <a:off x="5486400" y="2133600"/>
              <a:ext cx="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0" name="Line 56"/>
            <p:cNvSpPr>
              <a:spLocks noChangeShapeType="1"/>
            </p:cNvSpPr>
            <p:nvPr/>
          </p:nvSpPr>
          <p:spPr bwMode="auto">
            <a:xfrm>
              <a:off x="5486400" y="2819400"/>
              <a:ext cx="685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2" name="Freeform 58"/>
            <p:cNvSpPr>
              <a:spLocks/>
            </p:cNvSpPr>
            <p:nvPr/>
          </p:nvSpPr>
          <p:spPr bwMode="auto">
            <a:xfrm>
              <a:off x="5486400" y="2438400"/>
              <a:ext cx="730250" cy="307975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36" y="156"/>
                </a:cxn>
                <a:cxn ang="0">
                  <a:pos x="96" y="12"/>
                </a:cxn>
                <a:cxn ang="0">
                  <a:pos x="168" y="120"/>
                </a:cxn>
                <a:cxn ang="0">
                  <a:pos x="192" y="156"/>
                </a:cxn>
                <a:cxn ang="0">
                  <a:pos x="252" y="72"/>
                </a:cxn>
                <a:cxn ang="0">
                  <a:pos x="300" y="0"/>
                </a:cxn>
                <a:cxn ang="0">
                  <a:pos x="372" y="156"/>
                </a:cxn>
                <a:cxn ang="0">
                  <a:pos x="408" y="168"/>
                </a:cxn>
                <a:cxn ang="0">
                  <a:pos x="432" y="192"/>
                </a:cxn>
              </a:cxnLst>
              <a:rect l="0" t="0" r="r" b="b"/>
              <a:pathLst>
                <a:path w="460" h="194">
                  <a:moveTo>
                    <a:pt x="0" y="180"/>
                  </a:moveTo>
                  <a:cubicBezTo>
                    <a:pt x="12" y="172"/>
                    <a:pt x="28" y="168"/>
                    <a:pt x="36" y="156"/>
                  </a:cubicBezTo>
                  <a:cubicBezTo>
                    <a:pt x="65" y="110"/>
                    <a:pt x="65" y="58"/>
                    <a:pt x="96" y="12"/>
                  </a:cubicBezTo>
                  <a:cubicBezTo>
                    <a:pt x="120" y="48"/>
                    <a:pt x="144" y="84"/>
                    <a:pt x="168" y="120"/>
                  </a:cubicBezTo>
                  <a:cubicBezTo>
                    <a:pt x="176" y="132"/>
                    <a:pt x="192" y="156"/>
                    <a:pt x="192" y="156"/>
                  </a:cubicBezTo>
                  <a:cubicBezTo>
                    <a:pt x="252" y="136"/>
                    <a:pt x="224" y="156"/>
                    <a:pt x="252" y="72"/>
                  </a:cubicBezTo>
                  <a:cubicBezTo>
                    <a:pt x="261" y="45"/>
                    <a:pt x="300" y="0"/>
                    <a:pt x="300" y="0"/>
                  </a:cubicBezTo>
                  <a:cubicBezTo>
                    <a:pt x="401" y="34"/>
                    <a:pt x="335" y="63"/>
                    <a:pt x="372" y="156"/>
                  </a:cubicBezTo>
                  <a:cubicBezTo>
                    <a:pt x="377" y="168"/>
                    <a:pt x="397" y="162"/>
                    <a:pt x="408" y="168"/>
                  </a:cubicBezTo>
                  <a:cubicBezTo>
                    <a:pt x="460" y="194"/>
                    <a:pt x="455" y="192"/>
                    <a:pt x="432" y="192"/>
                  </a:cubicBezTo>
                </a:path>
              </a:pathLst>
            </a:custGeom>
            <a:noFill/>
            <a:ln w="38100" cap="flat" cmpd="sng">
              <a:solidFill>
                <a:srgbClr val="00CC99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7543800" y="3035178"/>
            <a:ext cx="730250" cy="685800"/>
            <a:chOff x="7543800" y="1981200"/>
            <a:chExt cx="730250" cy="685800"/>
          </a:xfrm>
        </p:grpSpPr>
        <p:sp>
          <p:nvSpPr>
            <p:cNvPr id="111" name="Freeform 57"/>
            <p:cNvSpPr>
              <a:spLocks/>
            </p:cNvSpPr>
            <p:nvPr/>
          </p:nvSpPr>
          <p:spPr bwMode="auto">
            <a:xfrm>
              <a:off x="7543800" y="2286000"/>
              <a:ext cx="730250" cy="307975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36" y="156"/>
                </a:cxn>
                <a:cxn ang="0">
                  <a:pos x="96" y="12"/>
                </a:cxn>
                <a:cxn ang="0">
                  <a:pos x="168" y="120"/>
                </a:cxn>
                <a:cxn ang="0">
                  <a:pos x="192" y="156"/>
                </a:cxn>
                <a:cxn ang="0">
                  <a:pos x="252" y="72"/>
                </a:cxn>
                <a:cxn ang="0">
                  <a:pos x="300" y="0"/>
                </a:cxn>
                <a:cxn ang="0">
                  <a:pos x="372" y="156"/>
                </a:cxn>
                <a:cxn ang="0">
                  <a:pos x="408" y="168"/>
                </a:cxn>
                <a:cxn ang="0">
                  <a:pos x="432" y="192"/>
                </a:cxn>
              </a:cxnLst>
              <a:rect l="0" t="0" r="r" b="b"/>
              <a:pathLst>
                <a:path w="460" h="194">
                  <a:moveTo>
                    <a:pt x="0" y="180"/>
                  </a:moveTo>
                  <a:cubicBezTo>
                    <a:pt x="12" y="172"/>
                    <a:pt x="28" y="168"/>
                    <a:pt x="36" y="156"/>
                  </a:cubicBezTo>
                  <a:cubicBezTo>
                    <a:pt x="65" y="110"/>
                    <a:pt x="65" y="58"/>
                    <a:pt x="96" y="12"/>
                  </a:cubicBezTo>
                  <a:cubicBezTo>
                    <a:pt x="120" y="48"/>
                    <a:pt x="144" y="84"/>
                    <a:pt x="168" y="120"/>
                  </a:cubicBezTo>
                  <a:cubicBezTo>
                    <a:pt x="176" y="132"/>
                    <a:pt x="192" y="156"/>
                    <a:pt x="192" y="156"/>
                  </a:cubicBezTo>
                  <a:cubicBezTo>
                    <a:pt x="252" y="136"/>
                    <a:pt x="224" y="156"/>
                    <a:pt x="252" y="72"/>
                  </a:cubicBezTo>
                  <a:cubicBezTo>
                    <a:pt x="261" y="45"/>
                    <a:pt x="300" y="0"/>
                    <a:pt x="300" y="0"/>
                  </a:cubicBezTo>
                  <a:cubicBezTo>
                    <a:pt x="401" y="34"/>
                    <a:pt x="335" y="63"/>
                    <a:pt x="372" y="156"/>
                  </a:cubicBezTo>
                  <a:cubicBezTo>
                    <a:pt x="377" y="168"/>
                    <a:pt x="397" y="162"/>
                    <a:pt x="408" y="168"/>
                  </a:cubicBezTo>
                  <a:cubicBezTo>
                    <a:pt x="460" y="194"/>
                    <a:pt x="455" y="192"/>
                    <a:pt x="432" y="192"/>
                  </a:cubicBezTo>
                </a:path>
              </a:pathLst>
            </a:custGeom>
            <a:noFill/>
            <a:ln w="38100" cap="flat" cmpd="sng">
              <a:solidFill>
                <a:srgbClr val="00CC99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3" name="Line 59"/>
            <p:cNvSpPr>
              <a:spLocks noChangeShapeType="1"/>
            </p:cNvSpPr>
            <p:nvPr/>
          </p:nvSpPr>
          <p:spPr bwMode="auto">
            <a:xfrm>
              <a:off x="7543800" y="2667000"/>
              <a:ext cx="685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4" name="Line 60"/>
            <p:cNvSpPr>
              <a:spLocks noChangeShapeType="1"/>
            </p:cNvSpPr>
            <p:nvPr/>
          </p:nvSpPr>
          <p:spPr bwMode="auto">
            <a:xfrm flipV="1">
              <a:off x="7543800" y="1981200"/>
              <a:ext cx="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15" name="Line 61"/>
          <p:cNvSpPr>
            <a:spLocks noChangeShapeType="1"/>
          </p:cNvSpPr>
          <p:nvPr/>
        </p:nvSpPr>
        <p:spPr bwMode="auto">
          <a:xfrm>
            <a:off x="2990280" y="3492378"/>
            <a:ext cx="2578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16" name="Line 62"/>
          <p:cNvSpPr>
            <a:spLocks noChangeShapeType="1"/>
          </p:cNvSpPr>
          <p:nvPr/>
        </p:nvSpPr>
        <p:spPr bwMode="auto">
          <a:xfrm flipV="1">
            <a:off x="6819813" y="3857502"/>
            <a:ext cx="733511" cy="110026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5750960" y="2626128"/>
          <a:ext cx="1144587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" name="Equation" r:id="rId4" imgW="571500" imgH="203200" progId="Equation.3">
                  <p:embed/>
                </p:oleObj>
              </mc:Choice>
              <mc:Fallback>
                <p:oleObj name="Equation" r:id="rId4" imgW="571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0960" y="2626128"/>
                        <a:ext cx="1144587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7543800" y="2626128"/>
          <a:ext cx="1090613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3" name="Equation" r:id="rId6" imgW="546100" imgH="177800" progId="Equation.3">
                  <p:embed/>
                </p:oleObj>
              </mc:Choice>
              <mc:Fallback>
                <p:oleObj name="Equation" r:id="rId6" imgW="5461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2626128"/>
                        <a:ext cx="1090613" cy="357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209007" y="1787879"/>
          <a:ext cx="472598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4" name="Equation" r:id="rId8" imgW="2362200" imgH="241300" progId="Equation.3">
                  <p:embed/>
                </p:oleObj>
              </mc:Choice>
              <mc:Fallback>
                <p:oleObj name="Equation" r:id="rId8" imgW="2362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007" y="1787879"/>
                        <a:ext cx="4725987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5"/>
          <p:cNvGraphicFramePr>
            <a:graphicFrameLocks noChangeAspect="1"/>
          </p:cNvGraphicFramePr>
          <p:nvPr/>
        </p:nvGraphicFramePr>
        <p:xfrm>
          <a:off x="164861" y="2900172"/>
          <a:ext cx="6111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5" name="Equation" r:id="rId10" imgW="304800" imgH="165100" progId="Equation.3">
                  <p:embed/>
                </p:oleObj>
              </mc:Choice>
              <mc:Fallback>
                <p:oleObj name="Equation" r:id="rId10" imgW="3048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861" y="2900172"/>
                        <a:ext cx="611188" cy="33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7244169" y="5108272"/>
          <a:ext cx="836613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6" name="Equation" r:id="rId12" imgW="419100" imgH="139700" progId="Equation.3">
                  <p:embed/>
                </p:oleObj>
              </mc:Choice>
              <mc:Fallback>
                <p:oleObj name="Equation" r:id="rId12" imgW="419100" imgH="139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4169" y="5108272"/>
                        <a:ext cx="836613" cy="280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8"/>
          <p:cNvGraphicFramePr>
            <a:graphicFrameLocks noChangeAspect="1"/>
          </p:cNvGraphicFramePr>
          <p:nvPr/>
        </p:nvGraphicFramePr>
        <p:xfrm flipV="1">
          <a:off x="1235676" y="5512048"/>
          <a:ext cx="177800" cy="211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7" name="Equation" r:id="rId14" imgW="88900" imgH="101600" progId="Equation.3">
                  <p:embed/>
                </p:oleObj>
              </mc:Choice>
              <mc:Fallback>
                <p:oleObj name="Equation" r:id="rId14" imgW="88900" imgH="10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V="1">
                        <a:off x="1235676" y="5512048"/>
                        <a:ext cx="177800" cy="2112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Line 54"/>
          <p:cNvSpPr>
            <a:spLocks noChangeShapeType="1"/>
          </p:cNvSpPr>
          <p:nvPr/>
        </p:nvSpPr>
        <p:spPr bwMode="auto">
          <a:xfrm flipV="1">
            <a:off x="905933" y="3492377"/>
            <a:ext cx="1385847" cy="2612089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stealth" w="med" len="lg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en-US" kern="0" dirty="0">
              <a:solidFill>
                <a:sysClr val="windowText" lastClr="00000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02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in the map with </a:t>
            </a:r>
            <a:r>
              <a:rPr lang="en-US" dirty="0"/>
              <a:t>SAPTF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021707" y="792949"/>
            <a:ext cx="7544282" cy="3539430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1. Find approximate position:</a:t>
            </a:r>
          </a:p>
          <a:p>
            <a:pPr lvl="2"/>
            <a:r>
              <a:rPr lang="en-US" dirty="0"/>
              <a:t>Spherically Averaged </a:t>
            </a:r>
            <a:r>
              <a:rPr lang="en-US" dirty="0">
                <a:solidFill>
                  <a:srgbClr val="3366FF"/>
                </a:solidFill>
              </a:rPr>
              <a:t>Phased </a:t>
            </a:r>
            <a:r>
              <a:rPr lang="en-US" dirty="0"/>
              <a:t>Translation Function</a:t>
            </a:r>
          </a:p>
          <a:p>
            <a:endParaRPr lang="en-US" dirty="0"/>
          </a:p>
          <a:p>
            <a:r>
              <a:rPr lang="en-US" dirty="0" smtClean="0"/>
              <a:t>2. </a:t>
            </a:r>
            <a:r>
              <a:rPr lang="en-US" dirty="0"/>
              <a:t>Find orientation:</a:t>
            </a:r>
          </a:p>
          <a:p>
            <a:pPr lvl="2"/>
            <a:r>
              <a:rPr lang="en-US" dirty="0" smtClean="0">
                <a:solidFill>
                  <a:srgbClr val="FF6600"/>
                </a:solidFill>
              </a:rPr>
              <a:t>Local</a:t>
            </a:r>
            <a:r>
              <a:rPr lang="en-US" dirty="0" smtClean="0">
                <a:solidFill>
                  <a:srgbClr val="3366FF"/>
                </a:solidFill>
              </a:rPr>
              <a:t> Phased </a:t>
            </a:r>
            <a:r>
              <a:rPr lang="en-US" dirty="0" smtClean="0"/>
              <a:t>Rotation Function</a:t>
            </a:r>
          </a:p>
          <a:p>
            <a:pPr lvl="3"/>
            <a:r>
              <a:rPr lang="en-US" dirty="0" smtClean="0"/>
              <a:t>Local search of the orientation in the density</a:t>
            </a:r>
          </a:p>
          <a:p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Verify and adjust position:</a:t>
            </a:r>
          </a:p>
          <a:p>
            <a:pPr lvl="2"/>
            <a:r>
              <a:rPr lang="en-US" dirty="0">
                <a:solidFill>
                  <a:srgbClr val="3366FF"/>
                </a:solidFill>
              </a:rPr>
              <a:t>Phased </a:t>
            </a:r>
            <a:r>
              <a:rPr lang="en-US" dirty="0"/>
              <a:t>Translation Function</a:t>
            </a:r>
          </a:p>
        </p:txBody>
      </p:sp>
    </p:spTree>
    <p:extLst>
      <p:ext uri="{BB962C8B-B14F-4D97-AF65-F5344CB8AC3E}">
        <p14:creationId xmlns:p14="http://schemas.microsoft.com/office/powerpoint/2010/main" val="138897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in the map with </a:t>
            </a:r>
            <a:r>
              <a:rPr lang="en-US" dirty="0"/>
              <a:t>SAPTF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021707" y="792949"/>
            <a:ext cx="7544282" cy="3539430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1. Find approximate position:</a:t>
            </a:r>
          </a:p>
          <a:p>
            <a:pPr lvl="2"/>
            <a:r>
              <a:rPr lang="en-US" dirty="0"/>
              <a:t>Spherically Averaged </a:t>
            </a:r>
            <a:r>
              <a:rPr lang="en-US" dirty="0">
                <a:solidFill>
                  <a:srgbClr val="3366FF"/>
                </a:solidFill>
              </a:rPr>
              <a:t>Phased </a:t>
            </a:r>
            <a:r>
              <a:rPr lang="en-US" dirty="0"/>
              <a:t>Translation Function</a:t>
            </a:r>
          </a:p>
          <a:p>
            <a:endParaRPr lang="en-US" dirty="0"/>
          </a:p>
          <a:p>
            <a:r>
              <a:rPr lang="en-US" dirty="0" smtClean="0"/>
              <a:t>2. </a:t>
            </a:r>
            <a:r>
              <a:rPr lang="en-US" dirty="0"/>
              <a:t>Find orientation:</a:t>
            </a:r>
          </a:p>
          <a:p>
            <a:pPr lvl="2"/>
            <a:r>
              <a:rPr lang="en-US" dirty="0" smtClean="0">
                <a:solidFill>
                  <a:srgbClr val="FF6600"/>
                </a:solidFill>
              </a:rPr>
              <a:t>Local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/>
              <a:t>Rotation </a:t>
            </a:r>
            <a:r>
              <a:rPr lang="en-US" dirty="0"/>
              <a:t>Function</a:t>
            </a:r>
          </a:p>
          <a:p>
            <a:pPr lvl="3"/>
            <a:r>
              <a:rPr lang="en-US" dirty="0" smtClean="0"/>
              <a:t>Structure </a:t>
            </a:r>
            <a:r>
              <a:rPr lang="en-US" dirty="0"/>
              <a:t>amplitudes from the density within </a:t>
            </a:r>
            <a:r>
              <a:rPr lang="en-US" dirty="0" smtClean="0"/>
              <a:t>the SAPTF sphere</a:t>
            </a:r>
            <a:endParaRPr lang="en-US" dirty="0"/>
          </a:p>
          <a:p>
            <a:endParaRPr lang="en-US" dirty="0"/>
          </a:p>
          <a:p>
            <a:r>
              <a:rPr lang="en-US" dirty="0"/>
              <a:t>3. Verify and adjust position:</a:t>
            </a:r>
          </a:p>
          <a:p>
            <a:pPr lvl="2"/>
            <a:r>
              <a:rPr lang="en-US" dirty="0">
                <a:solidFill>
                  <a:srgbClr val="3366FF"/>
                </a:solidFill>
              </a:rPr>
              <a:t>Phased </a:t>
            </a:r>
            <a:r>
              <a:rPr lang="en-US" dirty="0"/>
              <a:t>Translation Function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5417" y="4861178"/>
            <a:ext cx="45994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8400" lvl="1" indent="-201600">
              <a:spcBef>
                <a:spcPts val="920"/>
              </a:spcBef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Local RF </a:t>
            </a:r>
            <a:r>
              <a:rPr lang="en-US" sz="1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is </a:t>
            </a:r>
            <a:r>
              <a:rPr lang="en-US" sz="16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less sensitive than Phased RF to inaccuracy of the </a:t>
            </a:r>
            <a:r>
              <a:rPr lang="en-US" sz="1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 </a:t>
            </a:r>
            <a:r>
              <a:rPr lang="en-US" sz="16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position</a:t>
            </a:r>
            <a:endParaRPr lang="en-US" sz="16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6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75770" y="2643522"/>
            <a:ext cx="4199467" cy="746358"/>
          </a:xfrm>
        </p:spPr>
        <p:txBody>
          <a:bodyPr/>
          <a:lstStyle/>
          <a:p>
            <a:pPr lvl="1"/>
            <a:r>
              <a:rPr lang="en-US" dirty="0"/>
              <a:t>Asymmetric unit		two copies</a:t>
            </a:r>
          </a:p>
          <a:p>
            <a:pPr lvl="1"/>
            <a:r>
              <a:rPr lang="en-US" dirty="0"/>
              <a:t>Resolution				2.8 Å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9744" t="23218" r="2362" b="2019"/>
          <a:stretch>
            <a:fillRect/>
          </a:stretch>
        </p:blipFill>
        <p:spPr>
          <a:xfrm>
            <a:off x="4514834" y="774709"/>
            <a:ext cx="4387266" cy="5457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t="4038" b="78296"/>
          <a:stretch>
            <a:fillRect/>
          </a:stretch>
        </p:blipFill>
        <p:spPr>
          <a:xfrm>
            <a:off x="72571" y="798366"/>
            <a:ext cx="4487332" cy="11540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2202" y="5430761"/>
            <a:ext cx="34066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Phane et. al (2011) Nature, 474, 50-53</a:t>
            </a:r>
          </a:p>
        </p:txBody>
      </p:sp>
    </p:spTree>
    <p:extLst>
      <p:ext uri="{BB962C8B-B14F-4D97-AF65-F5344CB8AC3E}">
        <p14:creationId xmlns:p14="http://schemas.microsoft.com/office/powerpoint/2010/main" val="2864632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Usher complex structure solution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765316" y="1020798"/>
            <a:ext cx="3921484" cy="490134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 </a:t>
            </a:r>
            <a:r>
              <a:rPr lang="en-US" u="sng" dirty="0"/>
              <a:t>Fitting into the electron density</a:t>
            </a:r>
          </a:p>
          <a:p>
            <a:pPr lvl="3"/>
            <a:r>
              <a:rPr lang="en-US" dirty="0">
                <a:solidFill>
                  <a:srgbClr val="FF00FF"/>
                </a:solidFill>
              </a:rPr>
              <a:t>FimD-Plug</a:t>
            </a:r>
          </a:p>
          <a:p>
            <a:pPr lvl="3"/>
            <a:r>
              <a:rPr lang="en-US" dirty="0">
                <a:solidFill>
                  <a:srgbClr val="0000FF"/>
                </a:solidFill>
              </a:rPr>
              <a:t>FimD-NTD</a:t>
            </a:r>
          </a:p>
          <a:p>
            <a:pPr lvl="3"/>
            <a:r>
              <a:rPr lang="en-US" dirty="0">
                <a:solidFill>
                  <a:srgbClr val="812D9B"/>
                </a:solidFill>
              </a:rPr>
              <a:t>FimD-CTD-2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4. Manual building</a:t>
            </a:r>
          </a:p>
          <a:p>
            <a:pPr lvl="3"/>
            <a:r>
              <a:rPr lang="en-US" dirty="0">
                <a:solidFill>
                  <a:srgbClr val="41B2BA"/>
                </a:solidFill>
              </a:rPr>
              <a:t>FimD-CTD-1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7200" y="1020798"/>
            <a:ext cx="3921484" cy="2823850"/>
          </a:xfrm>
        </p:spPr>
        <p:txBody>
          <a:bodyPr/>
          <a:lstStyle/>
          <a:p>
            <a:r>
              <a:rPr lang="en-US" dirty="0"/>
              <a:t>1. Conventional MR</a:t>
            </a:r>
          </a:p>
          <a:p>
            <a:pPr lvl="3"/>
            <a:r>
              <a:rPr lang="en-US" dirty="0">
                <a:solidFill>
                  <a:srgbClr val="FFB40A"/>
                </a:solidFill>
              </a:rPr>
              <a:t>FimC-</a:t>
            </a:r>
            <a:r>
              <a:rPr lang="en-US">
                <a:solidFill>
                  <a:srgbClr val="FFB40A"/>
                </a:solidFill>
              </a:rPr>
              <a:t>N</a:t>
            </a:r>
            <a:r>
              <a:rPr lang="en-US" dirty="0">
                <a:solidFill>
                  <a:srgbClr val="FFB40A"/>
                </a:solidFill>
              </a:rPr>
              <a:t> + FimC-C</a:t>
            </a:r>
          </a:p>
          <a:p>
            <a:pPr lvl="3"/>
            <a:r>
              <a:rPr lang="en-US" dirty="0">
                <a:solidFill>
                  <a:srgbClr val="008000"/>
                </a:solidFill>
              </a:rPr>
              <a:t>FimH-L + FimH-P</a:t>
            </a:r>
          </a:p>
          <a:p>
            <a:pPr lvl="3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FimD-Pore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2. Jelly body refinement (Refmac)</a:t>
            </a:r>
          </a:p>
          <a:p>
            <a:pPr lvl="3"/>
            <a:r>
              <a:rPr lang="en-US" dirty="0">
                <a:solidFill>
                  <a:srgbClr val="376092"/>
                </a:solidFill>
              </a:rPr>
              <a:t>FimD-Pore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88854" y="3939653"/>
            <a:ext cx="2169663" cy="1962871"/>
            <a:chOff x="5231510" y="879508"/>
            <a:chExt cx="2694018" cy="2372817"/>
          </a:xfrm>
        </p:grpSpPr>
        <p:pic>
          <p:nvPicPr>
            <p:cNvPr id="8" name="Picture 7"/>
            <p:cNvPicPr>
              <a:picLocks/>
            </p:cNvPicPr>
            <p:nvPr/>
          </p:nvPicPr>
          <p:blipFill>
            <a:blip r:embed="rId3"/>
            <a:srcRect l="4143" t="39802" r="46696" b="28249"/>
            <a:stretch>
              <a:fillRect/>
            </a:stretch>
          </p:blipFill>
          <p:spPr>
            <a:xfrm>
              <a:off x="5234685" y="882683"/>
              <a:ext cx="2690843" cy="2369642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/>
            <p:nvPr/>
          </p:nvSpPr>
          <p:spPr>
            <a:xfrm>
              <a:off x="5231510" y="879508"/>
              <a:ext cx="102490" cy="95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rcRect t="4038" b="78296"/>
          <a:stretch>
            <a:fillRect/>
          </a:stretch>
        </p:blipFill>
        <p:spPr>
          <a:xfrm>
            <a:off x="4494805" y="1122121"/>
            <a:ext cx="4487332" cy="115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2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fitting methods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>
          <a:xfrm>
            <a:off x="457200" y="5769433"/>
            <a:ext cx="8229600" cy="400110"/>
          </a:xfrm>
        </p:spPr>
        <p:txBody>
          <a:bodyPr/>
          <a:lstStyle/>
          <a:p>
            <a:r>
              <a:rPr lang="en-US" dirty="0"/>
              <a:t>Trying several methods is a good practice (also because of cross-validation)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l="9744" t="23218" r="2362" b="2019"/>
          <a:stretch>
            <a:fillRect/>
          </a:stretch>
        </p:blipFill>
        <p:spPr>
          <a:xfrm>
            <a:off x="354072" y="931946"/>
            <a:ext cx="1438531" cy="1789482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6811" y="2885056"/>
          <a:ext cx="8430378" cy="2536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063"/>
                <a:gridCol w="1405063"/>
                <a:gridCol w="1405063"/>
                <a:gridCol w="1405063"/>
                <a:gridCol w="1405063"/>
                <a:gridCol w="1405063"/>
              </a:tblGrid>
              <a:tr h="110807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search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sequence identity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"Masked"</a:t>
                      </a:r>
                      <a:r>
                        <a:rPr lang="en-US" baseline="0" dirty="0"/>
                        <a:t> RF</a:t>
                      </a:r>
                    </a:p>
                    <a:p>
                      <a:pPr algn="ctr"/>
                      <a:r>
                        <a:rPr lang="en-US" baseline="0" dirty="0"/>
                        <a:t>PTF</a:t>
                      </a:r>
                    </a:p>
                    <a:p>
                      <a:pPr algn="ctr"/>
                      <a:endParaRPr lang="en-US" baseline="0" dirty="0"/>
                    </a:p>
                    <a:p>
                      <a:pPr algn="ctr"/>
                      <a:r>
                        <a:rPr lang="en-US" i="1" baseline="0" dirty="0"/>
                        <a:t>prf n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SAPTF</a:t>
                      </a:r>
                    </a:p>
                    <a:p>
                      <a:pPr algn="ctr"/>
                      <a:r>
                        <a:rPr lang="en-US" dirty="0"/>
                        <a:t>PRF</a:t>
                      </a:r>
                      <a:endParaRPr lang="en-US" baseline="0" dirty="0"/>
                    </a:p>
                    <a:p>
                      <a:pPr algn="ctr"/>
                      <a:r>
                        <a:rPr lang="en-US" baseline="0" dirty="0"/>
                        <a:t>PTF</a:t>
                      </a:r>
                    </a:p>
                    <a:p>
                      <a:pPr algn="ctr"/>
                      <a:r>
                        <a:rPr lang="en-US" i="1" baseline="0" dirty="0"/>
                        <a:t>prf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SAPTF</a:t>
                      </a:r>
                    </a:p>
                    <a:p>
                      <a:pPr algn="ctr"/>
                      <a:r>
                        <a:rPr lang="en-US" dirty="0"/>
                        <a:t>Local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RF</a:t>
                      </a:r>
                      <a:endParaRPr lang="en-US" baseline="0" dirty="0"/>
                    </a:p>
                    <a:p>
                      <a:pPr algn="ctr"/>
                      <a:r>
                        <a:rPr lang="en-US" baseline="0" dirty="0"/>
                        <a:t>PTF</a:t>
                      </a:r>
                    </a:p>
                    <a:p>
                      <a:pPr algn="ctr"/>
                      <a:r>
                        <a:rPr lang="en-US" i="1" baseline="0" dirty="0"/>
                        <a:t>prf s</a:t>
                      </a:r>
                      <a:endParaRPr lang="en-US" i="1" dirty="0"/>
                    </a:p>
                  </a:txBody>
                  <a:tcPr/>
                </a:tc>
              </a:tr>
              <a:tr h="449385">
                <a:tc>
                  <a:txBody>
                    <a:bodyPr/>
                    <a:lstStyle/>
                    <a:p>
                      <a:pPr marL="0" marR="0" lvl="3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FF"/>
                          </a:solidFill>
                        </a:rPr>
                        <a:t>FimD-Plug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3fip_A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– (–)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(2)</a:t>
                      </a:r>
                    </a:p>
                  </a:txBody>
                  <a:tcPr/>
                </a:tc>
              </a:tr>
              <a:tr h="4493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00FF"/>
                          </a:solidFill>
                        </a:rPr>
                        <a:t>FimD-NTD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1ze3_D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(2)</a:t>
                      </a:r>
                    </a:p>
                  </a:txBody>
                  <a:tcPr/>
                </a:tc>
              </a:tr>
              <a:tr h="449385">
                <a:tc>
                  <a:txBody>
                    <a:bodyPr/>
                    <a:lstStyle/>
                    <a:p>
                      <a:pPr marL="0" marR="0" lvl="3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812D9B"/>
                          </a:solidFill>
                        </a:rPr>
                        <a:t>FimD-CTD-2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3l48_A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– (–)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/>
                        <a:t>2 (2)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– (–)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t="4038" b="78296"/>
          <a:stretch>
            <a:fillRect/>
          </a:stretch>
        </p:blipFill>
        <p:spPr>
          <a:xfrm>
            <a:off x="4494805" y="1122121"/>
            <a:ext cx="4487332" cy="115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4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into EM maps</a:t>
            </a:r>
          </a:p>
        </p:txBody>
      </p:sp>
      <p:pic>
        <p:nvPicPr>
          <p:cNvPr id="7" name="Picture 6" descr="coot-2-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28" y="1912734"/>
            <a:ext cx="4419073" cy="312459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452529" y="896957"/>
            <a:ext cx="3174743" cy="5534431"/>
            <a:chOff x="5433695" y="896957"/>
            <a:chExt cx="3174743" cy="5534431"/>
          </a:xfrm>
        </p:grpSpPr>
        <p:pic>
          <p:nvPicPr>
            <p:cNvPr id="12" name="Picture 11" descr="coot-0-crop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3695" y="3256645"/>
              <a:ext cx="3174743" cy="3174743"/>
            </a:xfrm>
            <a:prstGeom prst="rect">
              <a:avLst/>
            </a:prstGeom>
          </p:spPr>
        </p:pic>
        <p:pic>
          <p:nvPicPr>
            <p:cNvPr id="13" name="Picture 12" descr="coot-1-cro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3695" y="896957"/>
              <a:ext cx="3174743" cy="21585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3163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74733" y="1126434"/>
            <a:ext cx="3662424" cy="3655308"/>
            <a:chOff x="235693" y="2569154"/>
            <a:chExt cx="3662424" cy="3655308"/>
          </a:xfrm>
        </p:grpSpPr>
        <p:grpSp>
          <p:nvGrpSpPr>
            <p:cNvPr id="19" name="Group 18"/>
            <p:cNvGrpSpPr>
              <a:grpSpLocks noChangeAspect="1"/>
            </p:cNvGrpSpPr>
            <p:nvPr/>
          </p:nvGrpSpPr>
          <p:grpSpPr>
            <a:xfrm>
              <a:off x="235693" y="2569154"/>
              <a:ext cx="3292216" cy="3251434"/>
              <a:chOff x="1003976" y="1742409"/>
              <a:chExt cx="3919305" cy="3870755"/>
            </a:xfrm>
          </p:grpSpPr>
          <p:pic>
            <p:nvPicPr>
              <p:cNvPr id="21" name="Picture 20" descr="Untitled.pdf"/>
              <p:cNvPicPr>
                <a:picLocks noChangeAspect="1"/>
              </p:cNvPicPr>
              <p:nvPr/>
            </p:nvPicPr>
            <p:blipFill>
              <a:blip r:embed="rId3"/>
              <a:srcRect t="7647" r="2757" b="3569"/>
              <a:stretch>
                <a:fillRect/>
              </a:stretch>
            </p:blipFill>
            <p:spPr>
              <a:xfrm>
                <a:off x="1003976" y="1742409"/>
                <a:ext cx="3919305" cy="3870755"/>
              </a:xfrm>
              <a:prstGeom prst="rect">
                <a:avLst/>
              </a:prstGeom>
            </p:spPr>
          </p:pic>
          <p:grpSp>
            <p:nvGrpSpPr>
              <p:cNvPr id="22" name="Group 15"/>
              <p:cNvGrpSpPr>
                <a:grpSpLocks noChangeAspect="1"/>
              </p:cNvGrpSpPr>
              <p:nvPr/>
            </p:nvGrpSpPr>
            <p:grpSpPr>
              <a:xfrm>
                <a:off x="1805902" y="2147557"/>
                <a:ext cx="2386092" cy="1741203"/>
                <a:chOff x="4297216" y="2299302"/>
                <a:chExt cx="2819400" cy="2057400"/>
              </a:xfrm>
            </p:grpSpPr>
            <p:sp>
              <p:nvSpPr>
                <p:cNvPr id="23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4297216" y="2299302"/>
                  <a:ext cx="2362200" cy="9144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5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5897416" y="2299302"/>
                  <a:ext cx="762000" cy="20574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6" name="Line 9"/>
                <p:cNvSpPr>
                  <a:spLocks noChangeShapeType="1"/>
                </p:cNvSpPr>
                <p:nvPr/>
              </p:nvSpPr>
              <p:spPr bwMode="auto">
                <a:xfrm>
                  <a:off x="4297216" y="3213702"/>
                  <a:ext cx="1600200" cy="11430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7" name="Line 10"/>
                <p:cNvSpPr>
                  <a:spLocks noChangeShapeType="1"/>
                </p:cNvSpPr>
                <p:nvPr/>
              </p:nvSpPr>
              <p:spPr bwMode="auto">
                <a:xfrm>
                  <a:off x="4678216" y="2299302"/>
                  <a:ext cx="2438400" cy="9144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8" name="Line 11"/>
                <p:cNvSpPr>
                  <a:spLocks noChangeShapeType="1"/>
                </p:cNvSpPr>
                <p:nvPr/>
              </p:nvSpPr>
              <p:spPr bwMode="auto">
                <a:xfrm>
                  <a:off x="4678216" y="2299302"/>
                  <a:ext cx="762000" cy="20574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9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5440216" y="3213702"/>
                  <a:ext cx="1676400" cy="11430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9" name="TextBox 38"/>
            <p:cNvSpPr txBox="1"/>
            <p:nvPr/>
          </p:nvSpPr>
          <p:spPr>
            <a:xfrm>
              <a:off x="1766304" y="5855130"/>
              <a:ext cx="3044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X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98035" y="398827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Y</a:t>
              </a:r>
              <a:endParaRPr lang="en-US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Rotation Function (SRF)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4267200" y="969207"/>
            <a:ext cx="4876800" cy="3718967"/>
          </a:xfrm>
        </p:spPr>
        <p:txBody>
          <a:bodyPr/>
          <a:lstStyle/>
          <a:p>
            <a:r>
              <a:rPr lang="en-US" sz="2400" dirty="0" smtClean="0"/>
              <a:t>Preliminary analysis of X-ray data</a:t>
            </a:r>
          </a:p>
          <a:p>
            <a:pPr lvl="1"/>
            <a:r>
              <a:rPr lang="en-US" dirty="0" err="1" smtClean="0"/>
              <a:t>Oligomeric</a:t>
            </a:r>
            <a:r>
              <a:rPr lang="en-US" dirty="0" smtClean="0"/>
              <a:t> </a:t>
            </a:r>
            <a:r>
              <a:rPr lang="en-US" dirty="0"/>
              <a:t>state of the protein in </a:t>
            </a:r>
            <a:r>
              <a:rPr lang="en-US" dirty="0" smtClean="0"/>
              <a:t>crystal</a:t>
            </a:r>
            <a:endParaRPr lang="en-US" dirty="0">
              <a:solidFill>
                <a:prstClr val="black"/>
              </a:solidFill>
            </a:endParaRPr>
          </a:p>
          <a:p>
            <a:pPr lvl="1"/>
            <a:r>
              <a:rPr lang="en-US" dirty="0" smtClean="0"/>
              <a:t>Selection </a:t>
            </a:r>
            <a:r>
              <a:rPr lang="en-US" dirty="0"/>
              <a:t>of </a:t>
            </a:r>
            <a:r>
              <a:rPr lang="en-US" dirty="0" err="1"/>
              <a:t>oligomeric</a:t>
            </a:r>
            <a:r>
              <a:rPr lang="en-US" dirty="0"/>
              <a:t> search </a:t>
            </a:r>
            <a:r>
              <a:rPr lang="en-US" dirty="0" smtClean="0"/>
              <a:t>model</a:t>
            </a:r>
          </a:p>
          <a:p>
            <a:endParaRPr lang="en-US" sz="2400" dirty="0" smtClean="0"/>
          </a:p>
          <a:p>
            <a:r>
              <a:rPr lang="en-US" sz="2400" dirty="0" smtClean="0"/>
              <a:t>Limited use</a:t>
            </a:r>
          </a:p>
          <a:p>
            <a:pPr lvl="1"/>
            <a:r>
              <a:rPr lang="en-US" dirty="0" smtClean="0"/>
              <a:t>Normally, no clear peaks in high symmetry space groups (e.g. P622)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artifacts in SRF because of twinning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different oligomers with the same </a:t>
            </a:r>
            <a:r>
              <a:rPr lang="en-US" dirty="0" err="1" smtClean="0">
                <a:solidFill>
                  <a:prstClr val="black"/>
                </a:solidFill>
              </a:rPr>
              <a:t>symetry</a:t>
            </a: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243840" y="4952718"/>
            <a:ext cx="3921484" cy="1600438"/>
          </a:xfrm>
        </p:spPr>
        <p:txBody>
          <a:bodyPr/>
          <a:lstStyle/>
          <a:p>
            <a:r>
              <a:rPr lang="en-GB" dirty="0" smtClean="0"/>
              <a:t>Example of SRF</a:t>
            </a:r>
            <a:endParaRPr lang="en-GB" dirty="0"/>
          </a:p>
          <a:p>
            <a:pPr lvl="1"/>
            <a:r>
              <a:rPr lang="en-GB" dirty="0"/>
              <a:t>Space group P21</a:t>
            </a:r>
          </a:p>
          <a:p>
            <a:pPr lvl="1"/>
            <a:r>
              <a:rPr lang="en-GB" dirty="0"/>
              <a:t>One 222-tetramer in the AU</a:t>
            </a:r>
          </a:p>
          <a:p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2539347" y="4156951"/>
            <a:ext cx="1130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Chi = 180°</a:t>
            </a:r>
          </a:p>
        </p:txBody>
      </p:sp>
    </p:spTree>
    <p:extLst>
      <p:ext uri="{BB962C8B-B14F-4D97-AF65-F5344CB8AC3E}">
        <p14:creationId xmlns:p14="http://schemas.microsoft.com/office/powerpoint/2010/main" val="671865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Locked Rotation Function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4683760" y="853908"/>
            <a:ext cx="4114800" cy="2626360"/>
          </a:xfrm>
        </p:spPr>
        <p:txBody>
          <a:bodyPr/>
          <a:lstStyle/>
          <a:p>
            <a:pPr lvl="1"/>
            <a:r>
              <a:rPr lang="en-US" sz="2400" dirty="0" smtClean="0"/>
              <a:t>Uses SRF to derive NCS operations</a:t>
            </a:r>
            <a:endParaRPr lang="en-US" sz="2400" dirty="0"/>
          </a:p>
          <a:p>
            <a:pPr>
              <a:lnSpc>
                <a:spcPct val="50000"/>
              </a:lnSpc>
            </a:pPr>
            <a:endParaRPr lang="en-US" sz="2400" dirty="0" smtClean="0"/>
          </a:p>
          <a:p>
            <a:pPr lvl="1"/>
            <a:r>
              <a:rPr lang="en-US" sz="2400" dirty="0" smtClean="0"/>
              <a:t>Averaging </a:t>
            </a:r>
            <a:r>
              <a:rPr lang="en-US" sz="2400" dirty="0"/>
              <a:t>of RF over </a:t>
            </a:r>
            <a:r>
              <a:rPr lang="en-US" sz="2400" dirty="0" smtClean="0"/>
              <a:t>NCS</a:t>
            </a:r>
          </a:p>
          <a:p>
            <a:pPr>
              <a:lnSpc>
                <a:spcPct val="50000"/>
              </a:lnSpc>
            </a:pPr>
            <a:endParaRPr lang="en-US" sz="2400" dirty="0" smtClean="0"/>
          </a:p>
          <a:p>
            <a:pPr lvl="1"/>
            <a:r>
              <a:rPr lang="en-US" sz="2400" dirty="0" smtClean="0"/>
              <a:t>In favorable </a:t>
            </a:r>
            <a:r>
              <a:rPr lang="en-US" sz="2400" dirty="0"/>
              <a:t>cases </a:t>
            </a:r>
            <a:r>
              <a:rPr lang="en-US" sz="2400" dirty="0" smtClean="0"/>
              <a:t>Improves signal </a:t>
            </a:r>
            <a:r>
              <a:rPr lang="en-US" sz="2400" dirty="0"/>
              <a:t>to noise ratio in </a:t>
            </a:r>
            <a:r>
              <a:rPr lang="en-US" sz="2400" dirty="0" smtClean="0"/>
              <a:t>RF</a:t>
            </a:r>
            <a:endParaRPr lang="en-US" sz="2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174733" y="1126434"/>
            <a:ext cx="3662424" cy="3655308"/>
            <a:chOff x="235693" y="2569154"/>
            <a:chExt cx="3662424" cy="3655308"/>
          </a:xfrm>
        </p:grpSpPr>
        <p:grpSp>
          <p:nvGrpSpPr>
            <p:cNvPr id="30" name="Group 29"/>
            <p:cNvGrpSpPr>
              <a:grpSpLocks noChangeAspect="1"/>
            </p:cNvGrpSpPr>
            <p:nvPr/>
          </p:nvGrpSpPr>
          <p:grpSpPr>
            <a:xfrm>
              <a:off x="235693" y="2569154"/>
              <a:ext cx="3292216" cy="3251434"/>
              <a:chOff x="1003976" y="1742409"/>
              <a:chExt cx="3919305" cy="3870755"/>
            </a:xfrm>
          </p:grpSpPr>
          <p:pic>
            <p:nvPicPr>
              <p:cNvPr id="33" name="Picture 32" descr="Untitled.pdf"/>
              <p:cNvPicPr>
                <a:picLocks noChangeAspect="1"/>
              </p:cNvPicPr>
              <p:nvPr/>
            </p:nvPicPr>
            <p:blipFill>
              <a:blip r:embed="rId3"/>
              <a:srcRect t="7647" r="2757" b="3569"/>
              <a:stretch>
                <a:fillRect/>
              </a:stretch>
            </p:blipFill>
            <p:spPr>
              <a:xfrm>
                <a:off x="1003976" y="1742409"/>
                <a:ext cx="3919305" cy="3870755"/>
              </a:xfrm>
              <a:prstGeom prst="rect">
                <a:avLst/>
              </a:prstGeom>
            </p:spPr>
          </p:pic>
          <p:grpSp>
            <p:nvGrpSpPr>
              <p:cNvPr id="34" name="Group 15"/>
              <p:cNvGrpSpPr>
                <a:grpSpLocks noChangeAspect="1"/>
              </p:cNvGrpSpPr>
              <p:nvPr/>
            </p:nvGrpSpPr>
            <p:grpSpPr>
              <a:xfrm>
                <a:off x="1805902" y="2147557"/>
                <a:ext cx="2386092" cy="1741203"/>
                <a:chOff x="4297216" y="2299302"/>
                <a:chExt cx="2819400" cy="2057400"/>
              </a:xfrm>
            </p:grpSpPr>
            <p:sp>
              <p:nvSpPr>
                <p:cNvPr id="35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4297216" y="2299302"/>
                  <a:ext cx="2362200" cy="9144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6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5897416" y="2299302"/>
                  <a:ext cx="762000" cy="20574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7" name="Line 9"/>
                <p:cNvSpPr>
                  <a:spLocks noChangeShapeType="1"/>
                </p:cNvSpPr>
                <p:nvPr/>
              </p:nvSpPr>
              <p:spPr bwMode="auto">
                <a:xfrm>
                  <a:off x="4297216" y="3213702"/>
                  <a:ext cx="1600200" cy="1143000"/>
                </a:xfrm>
                <a:prstGeom prst="lin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1" name="Line 10"/>
                <p:cNvSpPr>
                  <a:spLocks noChangeShapeType="1"/>
                </p:cNvSpPr>
                <p:nvPr/>
              </p:nvSpPr>
              <p:spPr bwMode="auto">
                <a:xfrm>
                  <a:off x="4678216" y="2299302"/>
                  <a:ext cx="2438400" cy="9144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2" name="Line 11"/>
                <p:cNvSpPr>
                  <a:spLocks noChangeShapeType="1"/>
                </p:cNvSpPr>
                <p:nvPr/>
              </p:nvSpPr>
              <p:spPr bwMode="auto">
                <a:xfrm>
                  <a:off x="4678216" y="2299302"/>
                  <a:ext cx="762000" cy="20574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3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5440216" y="3213702"/>
                  <a:ext cx="1676400" cy="114300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>
                    <a:solidFill>
                      <a:prstClr val="black"/>
                    </a:solidFill>
                    <a:latin typeface="Calibri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1" name="TextBox 30"/>
            <p:cNvSpPr txBox="1"/>
            <p:nvPr/>
          </p:nvSpPr>
          <p:spPr>
            <a:xfrm>
              <a:off x="1766304" y="5855130"/>
              <a:ext cx="3044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598035" y="398827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prstClr val="black"/>
                  </a:solidFill>
                  <a:latin typeface="Calibri"/>
                  <a:ea typeface="ＭＳ Ｐゴシック" charset="0"/>
                  <a:cs typeface="ＭＳ Ｐゴシック" charset="0"/>
                </a:rPr>
                <a:t>Y</a:t>
              </a:r>
              <a:endParaRPr lang="en-US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243840" y="4952718"/>
            <a:ext cx="3921484" cy="160043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ts val="32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400" indent="-201600" algn="l" defTabSz="457200" rtl="0" eaLnBrk="1" latinLnBrk="0" hangingPunct="1">
              <a:spcBef>
                <a:spcPts val="92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8400" indent="0" algn="l" defTabSz="457200" rtl="0" eaLnBrk="1" latinLnBrk="0" hangingPunct="1">
              <a:spcBef>
                <a:spcPts val="32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200" indent="-201600" algn="l" defTabSz="457200" rtl="0" eaLnBrk="1" latinLnBrk="0" hangingPunct="1">
              <a:spcBef>
                <a:spcPts val="320"/>
              </a:spcBef>
              <a:buFont typeface="Lucida Grande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600" indent="-201600" algn="l" defTabSz="457200" rtl="0" eaLnBrk="1" latinLnBrk="0" hangingPunct="1">
              <a:spcBef>
                <a:spcPts val="320"/>
              </a:spcBef>
              <a:buFont typeface="Lucida Grande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000" indent="-216000" algn="l" defTabSz="457200" rtl="0" eaLnBrk="1" latinLnBrk="0" hangingPunct="1">
              <a:spcBef>
                <a:spcPct val="20000"/>
              </a:spcBef>
              <a:buFont typeface="Lucida Grande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2000" indent="-216000" algn="l" defTabSz="457200" rtl="0" eaLnBrk="1" latinLnBrk="0" hangingPunct="1">
              <a:spcBef>
                <a:spcPct val="20000"/>
              </a:spcBef>
              <a:buFont typeface="Courier New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Example of SRF</a:t>
            </a:r>
          </a:p>
          <a:p>
            <a:pPr lvl="1"/>
            <a:r>
              <a:rPr lang="en-GB" smtClean="0"/>
              <a:t>Space group P21</a:t>
            </a:r>
          </a:p>
          <a:p>
            <a:pPr lvl="1"/>
            <a:r>
              <a:rPr lang="en-GB" smtClean="0"/>
              <a:t>One 222-tetramer in the AU</a:t>
            </a:r>
          </a:p>
          <a:p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2539347" y="4156951"/>
            <a:ext cx="1130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Chi = 180°</a:t>
            </a:r>
          </a:p>
        </p:txBody>
      </p:sp>
    </p:spTree>
    <p:extLst>
      <p:ext uri="{BB962C8B-B14F-4D97-AF65-F5344CB8AC3E}">
        <p14:creationId xmlns:p14="http://schemas.microsoft.com/office/powerpoint/2010/main" val="162336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Locked RF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57200" y="792949"/>
            <a:ext cx="8229600" cy="4083169"/>
          </a:xfrm>
        </p:spPr>
        <p:txBody>
          <a:bodyPr/>
          <a:lstStyle/>
          <a:p>
            <a:r>
              <a:rPr lang="en-US" sz="2400" dirty="0" smtClean="0"/>
              <a:t>Locked Rotation Function</a:t>
            </a:r>
            <a:endParaRPr lang="en-US" sz="2400" dirty="0"/>
          </a:p>
          <a:p>
            <a:pPr lvl="1"/>
            <a:r>
              <a:rPr lang="en-US" sz="2400" dirty="0"/>
              <a:t>Averaging of RF over NCS</a:t>
            </a:r>
          </a:p>
          <a:p>
            <a:pPr lvl="1"/>
            <a:r>
              <a:rPr lang="en-US" sz="2400" dirty="0" smtClean="0"/>
              <a:t>In </a:t>
            </a:r>
            <a:r>
              <a:rPr lang="en-US" sz="2400" dirty="0" err="1" smtClean="0"/>
              <a:t>favourable</a:t>
            </a:r>
            <a:r>
              <a:rPr lang="en-US" sz="2400" dirty="0" smtClean="0"/>
              <a:t> cases Improves signal to noise ratio in RF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Automatic mode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Using selected peaks from SRF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6103" y="2800425"/>
            <a:ext cx="7328995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molrep -f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s100.mtz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monomer.pdb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-s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s100.seq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–i &lt;&lt;+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lock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y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+</a:t>
            </a:r>
            <a:endParaRPr lang="en-US" dirty="0">
              <a:solidFill>
                <a:prstClr val="black"/>
              </a:solidFill>
              <a:latin typeface="Consolas"/>
              <a:cs typeface="Consola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082" y="4436218"/>
            <a:ext cx="7328995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molrep -f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s100.mtz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monomer.pdb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-s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s100.seq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–i &lt;&lt;+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lock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y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file_tsrf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molrep_srf.tab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nsrf 1</a:t>
            </a:r>
          </a:p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+</a:t>
            </a:r>
            <a:endParaRPr lang="en-US" dirty="0">
              <a:solidFill>
                <a:prstClr val="black"/>
              </a:solidFill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2806917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One-dimensional exhaustive search (exotic case)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45545" y="3847109"/>
            <a:ext cx="8229600" cy="1923604"/>
          </a:xfrm>
        </p:spPr>
        <p:txBody>
          <a:bodyPr/>
          <a:lstStyle/>
          <a:p>
            <a:r>
              <a:rPr lang="en-US" dirty="0" smtClean="0"/>
              <a:t>SRF helps </a:t>
            </a:r>
            <a:r>
              <a:rPr lang="en-US" dirty="0"/>
              <a:t>restrict dimensionality in an exhaustive </a:t>
            </a:r>
            <a:r>
              <a:rPr lang="en-US" dirty="0" smtClean="0"/>
              <a:t>search</a:t>
            </a:r>
          </a:p>
          <a:p>
            <a:pPr lvl="1"/>
            <a:r>
              <a:rPr lang="en-US" dirty="0"/>
              <a:t>Orientation of the ring is known from the analysis of SRF</a:t>
            </a:r>
          </a:p>
          <a:p>
            <a:pPr lvl="1"/>
            <a:r>
              <a:rPr lang="en-US" dirty="0"/>
              <a:t>Unknown </a:t>
            </a:r>
            <a:r>
              <a:rPr lang="en-US" dirty="0" smtClean="0"/>
              <a:t>parameter: </a:t>
            </a:r>
            <a:r>
              <a:rPr lang="en-US" dirty="0"/>
              <a:t>rotation about </a:t>
            </a:r>
            <a:r>
              <a:rPr lang="en-US" dirty="0" smtClean="0"/>
              <a:t>3</a:t>
            </a:r>
            <a:r>
              <a:rPr lang="en-US" dirty="0"/>
              <a:t>-fold axis</a:t>
            </a:r>
          </a:p>
          <a:p>
            <a:pPr lvl="1"/>
            <a:r>
              <a:rPr lang="en-US" dirty="0" smtClean="0"/>
              <a:t>One-</a:t>
            </a:r>
            <a:r>
              <a:rPr lang="en-US" dirty="0"/>
              <a:t>parametric exhaustive </a:t>
            </a:r>
            <a:r>
              <a:rPr lang="en-US" dirty="0" smtClean="0"/>
              <a:t>search using TF as score function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89" y="576877"/>
            <a:ext cx="6709021" cy="316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912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 smtClean="0"/>
              <a:t>MR substructure solution (exotic </a:t>
            </a:r>
            <a:r>
              <a:rPr lang="en-US" dirty="0"/>
              <a:t>case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172455" y="792949"/>
            <a:ext cx="8779494" cy="5406609"/>
          </a:xfrm>
        </p:spPr>
        <p:txBody>
          <a:bodyPr/>
          <a:lstStyle/>
          <a:p>
            <a:pPr lvl="1"/>
            <a:r>
              <a:rPr lang="en-US" dirty="0" smtClean="0"/>
              <a:t>Select </a:t>
            </a:r>
            <a:r>
              <a:rPr lang="en-US" dirty="0" err="1" smtClean="0"/>
              <a:t>isomorphous</a:t>
            </a:r>
            <a:r>
              <a:rPr lang="en-US" dirty="0" smtClean="0"/>
              <a:t> derivative</a:t>
            </a:r>
          </a:p>
          <a:p>
            <a:pPr lvl="3"/>
            <a:r>
              <a:rPr lang="en-US" dirty="0" smtClean="0"/>
              <a:t>by comparing native SRF and SRF from D-</a:t>
            </a:r>
            <a:r>
              <a:rPr lang="en-US" dirty="0" err="1" smtClean="0"/>
              <a:t>iso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Hg-substructure is a 13-atom ring (from native SRF analysis)</a:t>
            </a:r>
          </a:p>
          <a:p>
            <a:pPr lvl="3"/>
            <a:r>
              <a:rPr lang="en-US" dirty="0" smtClean="0"/>
              <a:t>Orientation of the ring is known from the analysis of SRF</a:t>
            </a:r>
          </a:p>
          <a:p>
            <a:pPr lvl="3"/>
            <a:r>
              <a:rPr lang="en-US" dirty="0" smtClean="0"/>
              <a:t>Unknown parameters: radius of the ring, rotation about 13-fold axis</a:t>
            </a:r>
          </a:p>
          <a:p>
            <a:pPr lvl="1"/>
            <a:r>
              <a:rPr lang="en-US" dirty="0" smtClean="0"/>
              <a:t>Two-parametric exhaustive search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61184" y="1810544"/>
            <a:ext cx="7597549" cy="2621339"/>
            <a:chOff x="766154" y="3829978"/>
            <a:chExt cx="7597549" cy="262133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rcRect t="4414" b="49042"/>
            <a:stretch>
              <a:fillRect/>
            </a:stretch>
          </p:blipFill>
          <p:spPr bwMode="auto">
            <a:xfrm>
              <a:off x="766154" y="3850910"/>
              <a:ext cx="7597549" cy="2600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rcRect l="16229" r="12622" b="95632"/>
            <a:stretch>
              <a:fillRect/>
            </a:stretch>
          </p:blipFill>
          <p:spPr bwMode="auto">
            <a:xfrm>
              <a:off x="1174940" y="3829978"/>
              <a:ext cx="5405510" cy="2439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7" name="Straight Arrow Connector 6"/>
          <p:cNvCxnSpPr/>
          <p:nvPr/>
        </p:nvCxnSpPr>
        <p:spPr>
          <a:xfrm flipH="1">
            <a:off x="4813043" y="1878516"/>
            <a:ext cx="486008" cy="755709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65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MR goes?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13399" y="1229009"/>
            <a:ext cx="50427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Automation. </a:t>
            </a:r>
            <a:r>
              <a:rPr lang="en-GB" sz="2400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herefore: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Zapf Dingbats"/>
                <a:ea typeface="Zapf Dingbats"/>
                <a:cs typeface="Zapf Dingbats"/>
                <a:sym typeface="Zapf Dingbats"/>
              </a:rPr>
              <a:t>✖</a:t>
            </a:r>
            <a:r>
              <a:rPr lang="en-GB" sz="2400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 Collection of tricks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Improvement of general methods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400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etter </a:t>
            </a:r>
            <a:r>
              <a:rPr lang="en-GB" sz="2400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scoring system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GB" sz="2400" dirty="0">
                <a:solidFill>
                  <a:prstClr val="black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Models</a:t>
            </a:r>
            <a:endParaRPr lang="en-GB" sz="2400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 smtClean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03023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606058" cy="868346"/>
          </a:xfrm>
        </p:spPr>
        <p:txBody>
          <a:bodyPr/>
          <a:lstStyle/>
          <a:p>
            <a:r>
              <a:rPr lang="en-GB" dirty="0" smtClean="0"/>
              <a:t>Model improvement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85852" y="1428828"/>
            <a:ext cx="7400948" cy="685791"/>
          </a:xfrm>
          <a:prstGeom prst="rect">
            <a:avLst/>
          </a:prstGeom>
        </p:spPr>
        <p:txBody>
          <a:bodyPr/>
          <a:lstStyle/>
          <a:p>
            <a:pPr defTabSz="9144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Structural information in MR models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85852" y="2614685"/>
            <a:ext cx="737234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ct val="20000"/>
              </a:spcBef>
              <a:defRPr/>
            </a:pPr>
            <a:r>
              <a:rPr lang="en-GB" sz="32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Extra information in sequence alignment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1620" y="4717987"/>
            <a:ext cx="66607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sz="3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Improve model by removing</a:t>
            </a:r>
            <a:br>
              <a:rPr lang="en-GB" sz="3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sz="36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residues that are not present or significantly different in the target</a:t>
            </a:r>
          </a:p>
        </p:txBody>
      </p:sp>
      <p:pic>
        <p:nvPicPr>
          <p:cNvPr id="6" name="Picture 5" descr="chec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00239"/>
            <a:ext cx="714380" cy="703664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4143372" y="3511365"/>
            <a:ext cx="714380" cy="1071570"/>
          </a:xfrm>
          <a:prstGeom prst="down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 descr="chec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543247"/>
            <a:ext cx="714380" cy="703664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56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96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Correcting for insertions</a:t>
            </a:r>
            <a:endParaRPr lang="en-GB" dirty="0"/>
          </a:p>
        </p:txBody>
      </p:sp>
      <p:pic>
        <p:nvPicPr>
          <p:cNvPr id="6" name="Picture 5" descr="insertion_blosum62_long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2988" y="1089678"/>
            <a:ext cx="2926080" cy="2926080"/>
          </a:xfrm>
          <a:prstGeom prst="rect">
            <a:avLst/>
          </a:prstGeom>
        </p:spPr>
      </p:pic>
      <p:pic>
        <p:nvPicPr>
          <p:cNvPr id="4" name="Picture 3" descr="insertion_binary_short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0416" y="1089678"/>
            <a:ext cx="2926080" cy="2926080"/>
          </a:xfrm>
          <a:prstGeom prst="rect">
            <a:avLst/>
          </a:prstGeom>
        </p:spPr>
      </p:pic>
      <p:cxnSp>
        <p:nvCxnSpPr>
          <p:cNvPr id="9" name="Shape 8"/>
          <p:cNvCxnSpPr>
            <a:stCxn id="5" idx="0"/>
            <a:endCxn id="6" idx="2"/>
          </p:cNvCxnSpPr>
          <p:nvPr/>
        </p:nvCxnSpPr>
        <p:spPr>
          <a:xfrm rot="5400000" flipH="1" flipV="1">
            <a:off x="4936486" y="3700029"/>
            <a:ext cx="813813" cy="1445272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5" idx="0"/>
            <a:endCxn id="4" idx="2"/>
          </p:cNvCxnSpPr>
          <p:nvPr/>
        </p:nvCxnSpPr>
        <p:spPr>
          <a:xfrm rot="16200000" flipV="1">
            <a:off x="3465200" y="3674015"/>
            <a:ext cx="813813" cy="149730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80496" y="443352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CHAINSAW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4752" y="446953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488508" y="4829571"/>
            <a:ext cx="4264496" cy="10801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87335" rIns="90000" bIns="45000"/>
          <a:lstStyle/>
          <a:p>
            <a:pPr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  <a:t>HCYKS------GIQVR</a:t>
            </a:r>
            <a:b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</a:br>
            <a: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  <a:t>HCVNSYQSNLDAIKIR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24512" y="5920052"/>
            <a:ext cx="414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profile-profile sequence-based </a:t>
            </a:r>
            <a:r>
              <a:rPr lang="en-GB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alignment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00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2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Correcting for deletions</a:t>
            </a:r>
            <a:endParaRPr lang="en-GB" dirty="0"/>
          </a:p>
        </p:txBody>
      </p:sp>
      <p:pic>
        <p:nvPicPr>
          <p:cNvPr id="6" name="Picture 5" descr="insertion_blosum62_long.t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2988" y="1099085"/>
            <a:ext cx="2926080" cy="2926080"/>
          </a:xfrm>
          <a:prstGeom prst="rect">
            <a:avLst/>
          </a:prstGeom>
        </p:spPr>
      </p:pic>
      <p:pic>
        <p:nvPicPr>
          <p:cNvPr id="4" name="Picture 3" descr="insertion_binary_short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0416" y="1099085"/>
            <a:ext cx="2926080" cy="2926080"/>
          </a:xfrm>
          <a:prstGeom prst="rect">
            <a:avLst/>
          </a:prstGeom>
        </p:spPr>
      </p:pic>
      <p:cxnSp>
        <p:nvCxnSpPr>
          <p:cNvPr id="9" name="Shape 8"/>
          <p:cNvCxnSpPr>
            <a:stCxn id="5" idx="0"/>
          </p:cNvCxnSpPr>
          <p:nvPr/>
        </p:nvCxnSpPr>
        <p:spPr>
          <a:xfrm rot="5400000" flipH="1" flipV="1">
            <a:off x="4894154" y="3667104"/>
            <a:ext cx="898476" cy="1445272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5" idx="0"/>
          </p:cNvCxnSpPr>
          <p:nvPr/>
        </p:nvCxnSpPr>
        <p:spPr>
          <a:xfrm rot="16200000" flipV="1">
            <a:off x="3422868" y="3641090"/>
            <a:ext cx="898476" cy="149730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80496" y="444293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CHAINSAW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4752" y="447893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488508" y="4838978"/>
            <a:ext cx="4264496" cy="10801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87335" rIns="90000" bIns="45000"/>
          <a:lstStyle/>
          <a:p>
            <a:pPr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  <a:t>HCVNSYQSNLDAIKIR</a:t>
            </a:r>
            <a:b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</a:br>
            <a:r>
              <a:rPr lang="en-US" sz="3200" dirty="0">
                <a:solidFill>
                  <a:srgbClr val="000000"/>
                </a:solidFill>
                <a:latin typeface="Courier New" pitchFamily="49" charset="0"/>
                <a:ea typeface="DejaVu Sans" charset="0"/>
                <a:cs typeface="DejaVu Sans" charset="0"/>
              </a:rPr>
              <a:t>HCYKS------GIQVR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24512" y="5929459"/>
            <a:ext cx="414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profile-profile sequence-based </a:t>
            </a:r>
            <a:r>
              <a:rPr lang="en-GB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alignment</a:t>
            </a:r>
            <a:endParaRPr lang="en-GB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58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2004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2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Downweighting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44" y="1285860"/>
            <a:ext cx="2468563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42844" y="5629260"/>
            <a:ext cx="3886200" cy="1001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73224" rIns="90000" bIns="45000"/>
          <a:lstStyle/>
          <a:p>
            <a:pPr algn="ctr"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3200" dirty="0">
                <a:solidFill>
                  <a:srgbClr val="000000"/>
                </a:solidFill>
                <a:latin typeface="Calibri"/>
                <a:ea typeface="DejaVu Sans" charset="0"/>
                <a:cs typeface="DejaVu Sans" charset="0"/>
              </a:rPr>
              <a:t>Sequence similarity</a:t>
            </a:r>
          </a:p>
          <a:p>
            <a:pPr algn="ctr"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3200" dirty="0">
                <a:solidFill>
                  <a:srgbClr val="000000"/>
                </a:solidFill>
                <a:latin typeface="Calibri"/>
                <a:ea typeface="DejaVu Sans" charset="0"/>
                <a:cs typeface="DejaVu Sans" charset="0"/>
              </a:rPr>
              <a:t>(residue level)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8294" y="1381110"/>
            <a:ext cx="2468563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714844" y="5629260"/>
            <a:ext cx="4214874" cy="1001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73224" rIns="90000" bIns="45000"/>
          <a:lstStyle/>
          <a:p>
            <a:pPr algn="ctr"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dirty="0">
                <a:solidFill>
                  <a:srgbClr val="000000"/>
                </a:solidFill>
                <a:latin typeface="Calibri"/>
                <a:ea typeface="DejaVu Sans" charset="0"/>
                <a:cs typeface="DejaVu Sans" charset="0"/>
              </a:rPr>
              <a:t>Accessible surface area</a:t>
            </a:r>
          </a:p>
          <a:p>
            <a:pPr algn="ctr" defTabSz="9144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dirty="0">
                <a:solidFill>
                  <a:srgbClr val="000000"/>
                </a:solidFill>
                <a:latin typeface="Calibri"/>
                <a:ea typeface="DejaVu Sans" charset="0"/>
                <a:cs typeface="DejaVu Sans" charset="0"/>
              </a:rPr>
              <a:t>(atom level)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287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 modification in MOLREP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65760" y="1715461"/>
            <a:ext cx="8229600" cy="3440942"/>
          </a:xfrm>
        </p:spPr>
        <p:txBody>
          <a:bodyPr/>
          <a:lstStyle/>
          <a:p>
            <a:pPr lvl="1"/>
            <a:r>
              <a:rPr lang="en-GB" sz="2400" dirty="0" smtClean="0"/>
              <a:t>Performs model correction:</a:t>
            </a:r>
          </a:p>
          <a:p>
            <a:pPr lvl="3">
              <a:lnSpc>
                <a:spcPct val="140000"/>
              </a:lnSpc>
            </a:pPr>
            <a:r>
              <a:rPr lang="en-GB" dirty="0" smtClean="0"/>
              <a:t>Identifies secondary structure in the model</a:t>
            </a:r>
          </a:p>
          <a:p>
            <a:pPr lvl="3">
              <a:lnSpc>
                <a:spcPct val="140000"/>
              </a:lnSpc>
            </a:pPr>
            <a:r>
              <a:rPr lang="en-GB" dirty="0" smtClean="0"/>
              <a:t>Aligns target and </a:t>
            </a:r>
            <a:r>
              <a:rPr lang="en-GB" dirty="0"/>
              <a:t>model </a:t>
            </a:r>
            <a:r>
              <a:rPr lang="en-GB" dirty="0" smtClean="0"/>
              <a:t>sequences</a:t>
            </a:r>
          </a:p>
          <a:p>
            <a:pPr lvl="4"/>
            <a:r>
              <a:rPr lang="en-GB" sz="1800" dirty="0" smtClean="0"/>
              <a:t>no </a:t>
            </a:r>
            <a:r>
              <a:rPr lang="en-GB" sz="1800" dirty="0"/>
              <a:t>deletions or insertions </a:t>
            </a:r>
            <a:r>
              <a:rPr lang="en-GB" sz="1800" dirty="0" smtClean="0"/>
              <a:t>in </a:t>
            </a:r>
            <a:r>
              <a:rPr lang="en-GB" sz="1800" dirty="0">
                <a:solidFill>
                  <a:srgbClr val="FF6600"/>
                </a:solidFill>
                <a:latin typeface="Symbol" charset="2"/>
                <a:cs typeface="Symbol" charset="2"/>
              </a:rPr>
              <a:t>a</a:t>
            </a:r>
            <a:r>
              <a:rPr lang="en-GB" sz="1800" dirty="0">
                <a:solidFill>
                  <a:srgbClr val="FF6600"/>
                </a:solidFill>
              </a:rPr>
              <a:t>-helixes</a:t>
            </a:r>
            <a:r>
              <a:rPr lang="en-GB" sz="1800" dirty="0"/>
              <a:t> </a:t>
            </a:r>
            <a:r>
              <a:rPr lang="en-GB" sz="1800" dirty="0">
                <a:solidFill>
                  <a:srgbClr val="FF6600"/>
                </a:solidFill>
              </a:rPr>
              <a:t>or </a:t>
            </a:r>
            <a:r>
              <a:rPr lang="en-GB" sz="1800" dirty="0">
                <a:solidFill>
                  <a:srgbClr val="FF6600"/>
                </a:solidFill>
                <a:latin typeface="Symbol" charset="2"/>
                <a:cs typeface="Symbol" charset="2"/>
              </a:rPr>
              <a:t>b</a:t>
            </a:r>
            <a:r>
              <a:rPr lang="en-GB" sz="1800" dirty="0">
                <a:solidFill>
                  <a:srgbClr val="FF6600"/>
                </a:solidFill>
              </a:rPr>
              <a:t>-strands</a:t>
            </a:r>
            <a:endParaRPr lang="en-GB" dirty="0">
              <a:solidFill>
                <a:srgbClr val="FF6600"/>
              </a:solidFill>
            </a:endParaRPr>
          </a:p>
          <a:p>
            <a:pPr lvl="3">
              <a:lnSpc>
                <a:spcPct val="140000"/>
              </a:lnSpc>
            </a:pPr>
            <a:r>
              <a:rPr lang="en-GB" dirty="0" smtClean="0"/>
              <a:t>CHAINSAW-like modification</a:t>
            </a:r>
          </a:p>
          <a:p>
            <a:pPr lvl="1">
              <a:lnSpc>
                <a:spcPct val="140000"/>
              </a:lnSpc>
            </a:pPr>
            <a:r>
              <a:rPr lang="en-GB" sz="2400" dirty="0" smtClean="0"/>
              <a:t>Adds B-factor to residues exposed to solvent</a:t>
            </a:r>
          </a:p>
          <a:p>
            <a:pPr lvl="1">
              <a:lnSpc>
                <a:spcPct val="140000"/>
              </a:lnSpc>
            </a:pPr>
            <a:r>
              <a:rPr lang="en-GB" sz="2400" dirty="0" smtClean="0"/>
              <a:t>Uses sequence identity to down-weight high resolution data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70783" y="865909"/>
            <a:ext cx="5919297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molrep -f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data.mtz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-m </a:t>
            </a:r>
            <a:r>
              <a:rPr lang="en-US" dirty="0">
                <a:solidFill>
                  <a:srgbClr val="3366FF"/>
                </a:solidFill>
                <a:latin typeface="Consolas"/>
                <a:cs typeface="Consolas"/>
              </a:rPr>
              <a:t>model.pdb</a:t>
            </a:r>
            <a:r>
              <a:rPr lang="en-US" dirty="0">
                <a:solidFill>
                  <a:srgbClr val="000000"/>
                </a:solidFill>
                <a:latin typeface="Consolas"/>
                <a:cs typeface="Consolas"/>
              </a:rPr>
              <a:t> -s </a:t>
            </a:r>
            <a:r>
              <a:rPr lang="en-US" dirty="0" err="1" smtClean="0">
                <a:solidFill>
                  <a:srgbClr val="3366FF"/>
                </a:solidFill>
                <a:latin typeface="Consolas"/>
                <a:cs typeface="Consolas"/>
              </a:rPr>
              <a:t>target.seq</a:t>
            </a:r>
            <a:endParaRPr lang="en-US" dirty="0">
              <a:solidFill>
                <a:prstClr val="black"/>
              </a:solidFill>
              <a:latin typeface="Consolas"/>
              <a:cs typeface="Consola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99608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7524" y="1484784"/>
            <a:ext cx="1836204" cy="972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Multi-model strategy</a:t>
            </a:r>
            <a:endParaRPr lang="en-GB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457575" y="3124200"/>
          <a:ext cx="5686425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7524" y="18808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CHAINSAW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524" y="1484784"/>
            <a:ext cx="9001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</a:t>
            </a:r>
          </a:p>
        </p:txBody>
      </p:sp>
      <p:sp>
        <p:nvSpPr>
          <p:cNvPr id="9" name="Rectangle 8"/>
          <p:cNvSpPr/>
          <p:nvPr/>
        </p:nvSpPr>
        <p:spPr>
          <a:xfrm>
            <a:off x="3167844" y="1484784"/>
            <a:ext cx="1836204" cy="972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7844" y="18808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67844" y="1484784"/>
            <a:ext cx="9001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7524" y="2960948"/>
            <a:ext cx="3096344" cy="972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7524" y="3248980"/>
            <a:ext cx="306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  <a:p>
            <a:pPr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+sequence similarity B-factors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7524" y="2960948"/>
            <a:ext cx="9001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12160" y="1484784"/>
            <a:ext cx="1836204" cy="972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12160" y="1808820"/>
            <a:ext cx="18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  <a:p>
            <a:pPr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+ASA B-factors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60" y="1484784"/>
            <a:ext cx="9001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7524" y="4437112"/>
            <a:ext cx="3096344" cy="1260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7524" y="4725144"/>
            <a:ext cx="3060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Sculptor</a:t>
            </a:r>
          </a:p>
          <a:p>
            <a:pPr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+sequence similarity B-factors</a:t>
            </a:r>
            <a:b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</a:br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+ ASA B-factors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7524" y="4437112"/>
            <a:ext cx="90010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GB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Model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44F12-7F5B-4653-B708-B6D6C9E77D4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61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0348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</a:t>
            </a:r>
            <a:r>
              <a:rPr lang="en-US" dirty="0"/>
              <a:t>Molecular </a:t>
            </a:r>
            <a:r>
              <a:rPr lang="en-US" dirty="0" smtClean="0"/>
              <a:t>Replacement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88123" y="1097643"/>
            <a:ext cx="4078460" cy="4201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 generation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online resources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internal databases</a:t>
            </a:r>
            <a:endParaRPr lang="en-US" dirty="0"/>
          </a:p>
          <a:p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Molecular Replacement Search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Refinement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Search in the density</a:t>
            </a:r>
          </a:p>
          <a:p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Scoring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Refinement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Model building (</a:t>
            </a:r>
            <a:r>
              <a:rPr lang="en-US" dirty="0" smtClean="0">
                <a:solidFill>
                  <a:srgbClr val="FF0000"/>
                </a:solidFill>
              </a:rPr>
              <a:t>SHELXE CA-trace!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2988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361033"/>
            <a:ext cx="7386662" cy="1143000"/>
          </a:xfrm>
        </p:spPr>
        <p:txBody>
          <a:bodyPr/>
          <a:lstStyle/>
          <a:p>
            <a:pPr algn="ctr"/>
            <a:r>
              <a:rPr lang="en-GB" dirty="0" smtClean="0"/>
              <a:t>MrBUMP</a:t>
            </a:r>
            <a:endParaRPr lang="en-GB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25192" y="2124970"/>
            <a:ext cx="3676216" cy="3072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 eaLnBrk="1" hangingPunct="1">
              <a:buFontTx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Ronan Keegan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(CCP4 STFC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RAL)</a:t>
            </a:r>
          </a:p>
          <a:p>
            <a:pPr marL="400050" lvl="1" indent="0" algn="ctr" eaLnBrk="1" hangingPunct="1"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400" b="1" dirty="0" err="1">
                <a:solidFill>
                  <a:srgbClr val="000000"/>
                </a:solidFill>
                <a:latin typeface="Arial"/>
                <a:cs typeface="Arial"/>
              </a:rPr>
              <a:t>Martyn</a:t>
            </a:r>
            <a:r>
              <a:rPr lang="en-US" sz="2400" b="1" dirty="0">
                <a:solidFill>
                  <a:srgbClr val="000000"/>
                </a:solidFill>
                <a:latin typeface="Arial"/>
                <a:cs typeface="Arial"/>
              </a:rPr>
              <a:t> Winn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sz="2000" i="1" dirty="0" smtClean="0">
                <a:solidFill>
                  <a:srgbClr val="000000"/>
                </a:solidFill>
                <a:latin typeface="Arial"/>
                <a:cs typeface="Arial"/>
              </a:rPr>
              <a:t>STFC DL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</p:txBody>
      </p:sp>
      <p:pic>
        <p:nvPicPr>
          <p:cNvPr id="8" name="Picture 7" descr="stfc-logo-whit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97" y="6033311"/>
            <a:ext cx="2214578" cy="537035"/>
          </a:xfrm>
          <a:prstGeom prst="rect">
            <a:avLst/>
          </a:prstGeom>
        </p:spPr>
      </p:pic>
      <p:pic>
        <p:nvPicPr>
          <p:cNvPr id="6" name="Picture 8" descr="ccp4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543" y="6082665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30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features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89233" y="1046075"/>
            <a:ext cx="7592786" cy="439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120000"/>
              </a:lnSpc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Particular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emphasis on generating a </a:t>
            </a:r>
            <a:r>
              <a:rPr lang="en-GB" sz="2000" dirty="0">
                <a:solidFill>
                  <a:srgbClr val="FF6600"/>
                </a:solidFill>
                <a:latin typeface="Arial"/>
                <a:cs typeface="Arial"/>
              </a:rPr>
              <a:t>variety of search models</a:t>
            </a:r>
          </a:p>
          <a:p>
            <a:pPr marL="342900" indent="-342900" eaLnBrk="0" hangingPunct="0">
              <a:lnSpc>
                <a:spcPct val="120000"/>
              </a:lnSpc>
              <a:buFont typeface="Arial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Uses a variety of </a:t>
            </a:r>
            <a:r>
              <a:rPr lang="en-GB" sz="2000" dirty="0">
                <a:solidFill>
                  <a:srgbClr val="FF6600"/>
                </a:solidFill>
                <a:latin typeface="Arial"/>
                <a:cs typeface="Arial"/>
              </a:rPr>
              <a:t>bioinformatics tools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lang="en-GB" sz="2000" dirty="0">
                <a:solidFill>
                  <a:srgbClr val="FF6600"/>
                </a:solidFill>
                <a:latin typeface="Arial"/>
                <a:cs typeface="Arial"/>
              </a:rPr>
              <a:t>helper applications</a:t>
            </a:r>
          </a:p>
          <a:p>
            <a:pPr marL="342900" indent="-342900" eaLnBrk="0" hangingPunct="0">
              <a:lnSpc>
                <a:spcPct val="120000"/>
              </a:lnSpc>
              <a:buFont typeface="Arial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Uses </a:t>
            </a:r>
            <a:r>
              <a:rPr lang="en-GB" sz="2000" dirty="0">
                <a:solidFill>
                  <a:srgbClr val="FF6600"/>
                </a:solidFill>
                <a:latin typeface="Arial"/>
                <a:cs typeface="Arial"/>
              </a:rPr>
              <a:t>on-line databases</a:t>
            </a:r>
          </a:p>
          <a:p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Favourable cases: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gives “one-button” solution</a:t>
            </a:r>
          </a:p>
          <a:p>
            <a:pPr marL="342900" indent="-342900" eaLnBrk="0" hangingPunct="0">
              <a:lnSpc>
                <a:spcPct val="120000"/>
              </a:lnSpc>
              <a:buFont typeface="Arial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omplicated cases: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lead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generation</a:t>
            </a:r>
          </a:p>
          <a:p>
            <a:pPr lvl="2" eaLnBrk="0" hangingPunct="0">
              <a:lnSpc>
                <a:spcPct val="120000"/>
              </a:lnSpc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(suggests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likely search models for manual investigation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6" name="Picture 13" descr="C:\Documents and Settings\mdw\My Documents\My Pictures\work\press_me_butt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26453" y="3336305"/>
            <a:ext cx="1447800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96443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pic>
        <p:nvPicPr>
          <p:cNvPr id="5" name="Picture 2" descr="http://www4.uwm.edu/projects/cluster/images/Fall-2009-Photo-of-Cluster-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382" y="4157725"/>
            <a:ext cx="1714511" cy="1143008"/>
          </a:xfrm>
          <a:prstGeom prst="rect">
            <a:avLst/>
          </a:prstGeom>
          <a:noFill/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6554066" y="5427981"/>
            <a:ext cx="23743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i="1" dirty="0" smtClean="0">
                <a:solidFill>
                  <a:srgbClr val="000000"/>
                </a:solidFill>
                <a:latin typeface="Arial"/>
                <a:cs typeface="Arial"/>
              </a:rPr>
              <a:t>Farm MR/Refinement jobs to cluster</a:t>
            </a:r>
            <a:endParaRPr lang="en-GB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32325" y="2009503"/>
            <a:ext cx="1445552" cy="648512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earch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6740" y="3117609"/>
            <a:ext cx="1676722" cy="648512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lang="en-GB" dirty="0" smtClean="0">
                <a:solidFill>
                  <a:srgbClr val="FFFFFF"/>
                </a:solidFill>
                <a:latin typeface="Arial"/>
                <a:cs typeface="Arial"/>
              </a:rPr>
              <a:t>reparation</a:t>
            </a:r>
            <a:endParaRPr lang="en-GB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0090" y="901397"/>
            <a:ext cx="1510022" cy="648512"/>
          </a:xfrm>
          <a:prstGeom prst="rect">
            <a:avLst/>
          </a:prstGeom>
          <a:solidFill>
            <a:srgbClr val="00CC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equence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9900" y="901397"/>
            <a:ext cx="1136948" cy="925511"/>
          </a:xfrm>
          <a:prstGeom prst="rect">
            <a:avLst/>
          </a:prstGeom>
          <a:solidFill>
            <a:srgbClr val="00CC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X-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data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4236" y="5653438"/>
            <a:ext cx="2561730" cy="648512"/>
          </a:xfrm>
          <a:prstGeom prst="rect">
            <a:avLst/>
          </a:prstGeom>
          <a:solidFill>
            <a:srgbClr val="006699"/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dirty="0">
                <a:solidFill>
                  <a:srgbClr val="FFFFF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12" name="Elbow Connector 11"/>
          <p:cNvCxnSpPr>
            <a:stCxn id="10" idx="2"/>
            <a:endCxn id="18" idx="1"/>
          </p:cNvCxnSpPr>
          <p:nvPr/>
        </p:nvCxnSpPr>
        <p:spPr>
          <a:xfrm rot="16200000" flipH="1">
            <a:off x="837962" y="2837320"/>
            <a:ext cx="2583473" cy="56264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14" idx="2"/>
            <a:endCxn id="17" idx="1"/>
          </p:cNvCxnSpPr>
          <p:nvPr/>
        </p:nvCxnSpPr>
        <p:spPr>
          <a:xfrm rot="16200000" flipH="1">
            <a:off x="1505502" y="3782951"/>
            <a:ext cx="254994" cy="1556045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1531" y="3507966"/>
            <a:ext cx="1406892" cy="925511"/>
          </a:xfrm>
          <a:prstGeom prst="rect">
            <a:avLst/>
          </a:prstGeom>
          <a:solidFill>
            <a:srgbClr val="00CC99"/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artial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tructure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4541" y="453470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411022" y="4225715"/>
            <a:ext cx="2088158" cy="925511"/>
            <a:chOff x="2755832" y="4225715"/>
            <a:chExt cx="2088158" cy="925511"/>
          </a:xfrm>
        </p:grpSpPr>
        <p:sp>
          <p:nvSpPr>
            <p:cNvPr id="17" name="TextBox 16"/>
            <p:cNvSpPr txBox="1"/>
            <p:nvPr/>
          </p:nvSpPr>
          <p:spPr>
            <a:xfrm>
              <a:off x="2755832" y="4225715"/>
              <a:ext cx="2088158" cy="925511"/>
            </a:xfrm>
            <a:prstGeom prst="rect">
              <a:avLst/>
            </a:prstGeom>
            <a:solidFill>
              <a:srgbClr val="006699"/>
            </a:solidFill>
            <a:ln w="6350">
              <a:solidFill>
                <a:schemeClr val="tx1"/>
              </a:solidFill>
            </a:ln>
          </p:spPr>
          <p:txBody>
            <a:bodyPr wrap="square" lIns="252000" tIns="46800" rIns="252000" bIns="46800" rtlCol="0">
              <a:spAutoFit/>
            </a:bodyPr>
            <a:lstStyle/>
            <a:p>
              <a:pPr algn="ctr"/>
              <a:r>
                <a:rPr lang="en-GB" dirty="0">
                  <a:solidFill>
                    <a:srgbClr val="FFFFFF"/>
                  </a:solidFill>
                  <a:latin typeface="Arial"/>
                  <a:cs typeface="Arial"/>
                </a:rPr>
                <a:t>Molecular </a:t>
              </a:r>
              <a:r>
                <a:rPr lang="en-GB" dirty="0" smtClean="0">
                  <a:solidFill>
                    <a:srgbClr val="FFFFFF"/>
                  </a:solidFill>
                  <a:latin typeface="Arial"/>
                  <a:cs typeface="Arial"/>
                </a:rPr>
                <a:t>replacement</a:t>
              </a:r>
              <a:endParaRPr lang="en-GB" dirty="0">
                <a:solidFill>
                  <a:srgbClr val="FFFFFF"/>
                </a:solidFill>
                <a:latin typeface="Arial"/>
                <a:cs typeface="Arial"/>
              </a:endParaRPr>
            </a:p>
            <a:p>
              <a:pPr algn="ctr"/>
              <a:r>
                <a:rPr lang="en-GB" dirty="0">
                  <a:solidFill>
                    <a:srgbClr val="FFFFFF"/>
                  </a:solidFill>
                  <a:latin typeface="Arial"/>
                  <a:cs typeface="Arial"/>
                </a:rPr>
                <a:t>&amp; </a:t>
              </a:r>
              <a:r>
                <a:rPr lang="en-GB" dirty="0" smtClean="0">
                  <a:solidFill>
                    <a:srgbClr val="FFFFFF"/>
                  </a:solidFill>
                  <a:latin typeface="Arial"/>
                  <a:cs typeface="Arial"/>
                </a:rPr>
                <a:t>refinement</a:t>
              </a:r>
              <a:endParaRPr lang="en-GB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55832" y="4225715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Arial"/>
                  <a:cs typeface="Arial"/>
                </a:rPr>
                <a:t> </a:t>
              </a:r>
              <a:endParaRPr lang="en-US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9" name="Left-Right Arrow 18"/>
          <p:cNvSpPr/>
          <p:nvPr/>
        </p:nvSpPr>
        <p:spPr>
          <a:xfrm>
            <a:off x="4978844" y="4290447"/>
            <a:ext cx="1657879" cy="484632"/>
          </a:xfrm>
          <a:prstGeom prst="leftRightArrow">
            <a:avLst/>
          </a:prstGeom>
          <a:solidFill>
            <a:srgbClr val="00CC99"/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Left-Right Arrow 19"/>
          <p:cNvSpPr/>
          <p:nvPr/>
        </p:nvSpPr>
        <p:spPr>
          <a:xfrm>
            <a:off x="4634026" y="2098162"/>
            <a:ext cx="2002698" cy="484632"/>
          </a:xfrm>
          <a:prstGeom prst="leftRightArrow">
            <a:avLst/>
          </a:prstGeom>
          <a:solidFill>
            <a:srgbClr val="00CC99"/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6936289" y="2024586"/>
            <a:ext cx="21161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i="1" dirty="0" smtClean="0">
                <a:solidFill>
                  <a:srgbClr val="000000"/>
                </a:solidFill>
                <a:latin typeface="Arial"/>
                <a:cs typeface="Arial"/>
              </a:rPr>
              <a:t>WEB resources</a:t>
            </a:r>
          </a:p>
          <a:p>
            <a:r>
              <a:rPr lang="en-GB" i="1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GB" i="1" dirty="0" smtClean="0">
                <a:solidFill>
                  <a:srgbClr val="000000"/>
                </a:solidFill>
                <a:latin typeface="Arial"/>
                <a:cs typeface="Arial"/>
              </a:rPr>
              <a:t>FASTA, PDB etc.)</a:t>
            </a:r>
            <a:endParaRPr lang="en-GB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Straight Arrow Connector 21"/>
          <p:cNvCxnSpPr>
            <a:stCxn id="9" idx="2"/>
            <a:endCxn id="7" idx="0"/>
          </p:cNvCxnSpPr>
          <p:nvPr/>
        </p:nvCxnSpPr>
        <p:spPr>
          <a:xfrm>
            <a:off x="3455101" y="1549909"/>
            <a:ext cx="0" cy="4595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2"/>
            <a:endCxn id="8" idx="0"/>
          </p:cNvCxnSpPr>
          <p:nvPr/>
        </p:nvCxnSpPr>
        <p:spPr>
          <a:xfrm>
            <a:off x="3455101" y="2658015"/>
            <a:ext cx="0" cy="4595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7" idx="0"/>
          </p:cNvCxnSpPr>
          <p:nvPr/>
        </p:nvCxnSpPr>
        <p:spPr>
          <a:xfrm>
            <a:off x="3455101" y="3766121"/>
            <a:ext cx="0" cy="4595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7" idx="2"/>
            <a:endCxn id="11" idx="0"/>
          </p:cNvCxnSpPr>
          <p:nvPr/>
        </p:nvCxnSpPr>
        <p:spPr>
          <a:xfrm>
            <a:off x="3455101" y="5151226"/>
            <a:ext cx="0" cy="50221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>
            <a:off x="4785409" y="3194305"/>
            <a:ext cx="1851314" cy="484632"/>
          </a:xfrm>
          <a:prstGeom prst="leftRightArrow">
            <a:avLst/>
          </a:prstGeom>
          <a:solidFill>
            <a:srgbClr val="00CC99"/>
          </a:solidFill>
          <a:ln w="25400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6882691" y="3095873"/>
            <a:ext cx="2181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i="1" dirty="0" smtClean="0">
                <a:solidFill>
                  <a:srgbClr val="000000"/>
                </a:solidFill>
                <a:latin typeface="Arial"/>
                <a:cs typeface="Arial"/>
              </a:rPr>
              <a:t>Programs available from CCP4</a:t>
            </a:r>
            <a:endParaRPr lang="en-GB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Elbow Connector 27"/>
          <p:cNvCxnSpPr>
            <a:stCxn id="29" idx="3"/>
            <a:endCxn id="8" idx="1"/>
          </p:cNvCxnSpPr>
          <p:nvPr/>
        </p:nvCxnSpPr>
        <p:spPr>
          <a:xfrm>
            <a:off x="1624731" y="2547394"/>
            <a:ext cx="992009" cy="89447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1531" y="2084638"/>
            <a:ext cx="1473200" cy="925511"/>
          </a:xfrm>
          <a:prstGeom prst="rect">
            <a:avLst/>
          </a:prstGeom>
          <a:solidFill>
            <a:srgbClr val="00CC99"/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User specified models</a:t>
            </a:r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55639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Initial list of </a:t>
            </a:r>
            <a:r>
              <a:rPr lang="en-GB" dirty="0">
                <a:solidFill>
                  <a:srgbClr val="3366FF"/>
                </a:solidFill>
              </a:rPr>
              <a:t>model templates</a:t>
            </a:r>
          </a:p>
          <a:p>
            <a:pPr lvl="1"/>
            <a:r>
              <a:rPr lang="en-GB" dirty="0"/>
              <a:t>Sequence based search using target sequence</a:t>
            </a:r>
          </a:p>
          <a:p>
            <a:pPr lvl="2"/>
            <a:r>
              <a:rPr lang="en-GB" dirty="0">
                <a:solidFill>
                  <a:srgbClr val="FF0000"/>
                </a:solidFill>
              </a:rPr>
              <a:t>FASTA </a:t>
            </a:r>
            <a:r>
              <a:rPr lang="en-GB" dirty="0"/>
              <a:t>search of the </a:t>
            </a:r>
            <a:r>
              <a:rPr lang="en-GB" dirty="0">
                <a:solidFill>
                  <a:srgbClr val="FF0000"/>
                </a:solidFill>
              </a:rPr>
              <a:t>PDB</a:t>
            </a:r>
          </a:p>
          <a:p>
            <a:pPr>
              <a:spcBef>
                <a:spcPts val="3000"/>
              </a:spcBef>
            </a:pPr>
            <a:r>
              <a:rPr lang="en-GB" dirty="0"/>
              <a:t>Model template </a:t>
            </a:r>
            <a:r>
              <a:rPr lang="en-GB" dirty="0">
                <a:solidFill>
                  <a:srgbClr val="3366FF"/>
                </a:solidFill>
              </a:rPr>
              <a:t>scoring</a:t>
            </a:r>
          </a:p>
          <a:p>
            <a:pPr lvl="1"/>
            <a:r>
              <a:rPr lang="en-GB" dirty="0"/>
              <a:t>Based on multiple sequence alignment</a:t>
            </a:r>
          </a:p>
          <a:p>
            <a:pPr lvl="2"/>
            <a:r>
              <a:rPr lang="en-GB" dirty="0" err="1">
                <a:solidFill>
                  <a:srgbClr val="FF0000"/>
                </a:solidFill>
              </a:rPr>
              <a:t>ClustalW</a:t>
            </a:r>
            <a:r>
              <a:rPr lang="en-GB" dirty="0"/>
              <a:t>, </a:t>
            </a:r>
            <a:r>
              <a:rPr lang="en-GB" dirty="0">
                <a:solidFill>
                  <a:srgbClr val="FF0000"/>
                </a:solidFill>
              </a:rPr>
              <a:t>MAFFT</a:t>
            </a:r>
            <a:r>
              <a:rPr lang="en-GB" dirty="0"/>
              <a:t>  </a:t>
            </a:r>
            <a:r>
              <a:rPr lang="en-GB" dirty="0" smtClean="0"/>
              <a:t>           </a:t>
            </a:r>
            <a:r>
              <a:rPr lang="en-GB" dirty="0"/>
              <a:t>coming with CCP4</a:t>
            </a:r>
          </a:p>
          <a:p>
            <a:pPr lvl="2"/>
            <a:r>
              <a:rPr lang="en-GB" dirty="0" err="1" smtClean="0">
                <a:solidFill>
                  <a:srgbClr val="FF0000"/>
                </a:solidFill>
              </a:rPr>
              <a:t>Probcons</a:t>
            </a:r>
            <a:r>
              <a:rPr lang="en-GB" dirty="0" smtClean="0"/>
              <a:t>, </a:t>
            </a:r>
            <a:r>
              <a:rPr lang="en-GB" dirty="0">
                <a:solidFill>
                  <a:srgbClr val="FF0000"/>
                </a:solidFill>
              </a:rPr>
              <a:t>T-</a:t>
            </a:r>
            <a:r>
              <a:rPr lang="en-GB" dirty="0" smtClean="0">
                <a:solidFill>
                  <a:srgbClr val="FF0000"/>
                </a:solidFill>
              </a:rPr>
              <a:t>coffee</a:t>
            </a:r>
            <a:r>
              <a:rPr lang="en-GB" dirty="0" smtClean="0"/>
              <a:t>       optionally </a:t>
            </a:r>
            <a:r>
              <a:rPr lang="en-GB" dirty="0"/>
              <a:t>installed</a:t>
            </a:r>
          </a:p>
          <a:p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FFFFF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53" name="Elbow Connector 52"/>
          <p:cNvCxnSpPr>
            <a:stCxn id="51" idx="2"/>
            <a:endCxn id="59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55" idx="2"/>
            <a:endCxn id="58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0" name="Straight Arrow Connector 59"/>
          <p:cNvCxnSpPr>
            <a:stCxn id="50" idx="2"/>
            <a:endCxn id="48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8" idx="2"/>
            <a:endCxn id="49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65" idx="3"/>
            <a:endCxn id="49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74585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Additional </a:t>
            </a:r>
            <a:r>
              <a:rPr lang="en-GB" dirty="0">
                <a:solidFill>
                  <a:srgbClr val="3366FF"/>
                </a:solidFill>
              </a:rPr>
              <a:t>model </a:t>
            </a:r>
            <a:r>
              <a:rPr lang="en-GB" dirty="0" smtClean="0">
                <a:solidFill>
                  <a:srgbClr val="3366FF"/>
                </a:solidFill>
              </a:rPr>
              <a:t>templates</a:t>
            </a:r>
          </a:p>
          <a:p>
            <a:pPr lvl="1"/>
            <a:r>
              <a:rPr lang="en-GB" dirty="0">
                <a:solidFill>
                  <a:srgbClr val="3366FF"/>
                </a:solidFill>
              </a:rPr>
              <a:t>Monomers</a:t>
            </a:r>
          </a:p>
          <a:p>
            <a:pPr lvl="2"/>
            <a:r>
              <a:rPr lang="en-GB" dirty="0"/>
              <a:t>Search </a:t>
            </a:r>
            <a:r>
              <a:rPr lang="en-GB" dirty="0" err="1">
                <a:solidFill>
                  <a:srgbClr val="FF0000"/>
                </a:solidFill>
              </a:rPr>
              <a:t>PDBeFold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(</a:t>
            </a:r>
            <a:r>
              <a:rPr lang="en-GB" dirty="0">
                <a:solidFill>
                  <a:srgbClr val="FF0000"/>
                </a:solidFill>
              </a:rPr>
              <a:t>SSM</a:t>
            </a:r>
            <a:r>
              <a:rPr lang="en-GB" dirty="0"/>
              <a:t>) </a:t>
            </a:r>
            <a:r>
              <a:rPr lang="en-GB" dirty="0" smtClean="0"/>
              <a:t>       for </a:t>
            </a:r>
            <a:r>
              <a:rPr lang="en-GB" dirty="0"/>
              <a:t>top </a:t>
            </a:r>
            <a:r>
              <a:rPr lang="en-GB" dirty="0" smtClean="0"/>
              <a:t>hits </a:t>
            </a:r>
            <a:r>
              <a:rPr lang="en-GB" dirty="0"/>
              <a:t>from </a:t>
            </a:r>
            <a:r>
              <a:rPr lang="en-GB" dirty="0" smtClean="0"/>
              <a:t>the initial   FASTA search</a:t>
            </a:r>
          </a:p>
          <a:p>
            <a:pPr lvl="1"/>
            <a:r>
              <a:rPr lang="en-GB" dirty="0" smtClean="0">
                <a:solidFill>
                  <a:srgbClr val="3366FF"/>
                </a:solidFill>
              </a:rPr>
              <a:t>Domains</a:t>
            </a:r>
            <a:r>
              <a:rPr lang="en-GB" dirty="0" smtClean="0"/>
              <a:t> </a:t>
            </a:r>
            <a:r>
              <a:rPr lang="en-GB" dirty="0"/>
              <a:t>if possible</a:t>
            </a:r>
          </a:p>
          <a:p>
            <a:pPr lvl="2"/>
            <a:r>
              <a:rPr lang="en-GB" dirty="0"/>
              <a:t>Domain definitions from </a:t>
            </a:r>
            <a:r>
              <a:rPr lang="en-GB" dirty="0">
                <a:solidFill>
                  <a:srgbClr val="FF0000"/>
                </a:solidFill>
              </a:rPr>
              <a:t>SCOP</a:t>
            </a:r>
            <a:r>
              <a:rPr lang="en-GB" dirty="0"/>
              <a:t> for each </a:t>
            </a:r>
            <a:r>
              <a:rPr lang="en-GB" dirty="0" smtClean="0"/>
              <a:t>initial template</a:t>
            </a:r>
          </a:p>
          <a:p>
            <a:pPr lvl="1"/>
            <a:r>
              <a:rPr lang="en-GB" dirty="0">
                <a:solidFill>
                  <a:srgbClr val="3366FF"/>
                </a:solidFill>
              </a:rPr>
              <a:t>Homo-</a:t>
            </a:r>
            <a:r>
              <a:rPr lang="en-GB" dirty="0" err="1">
                <a:solidFill>
                  <a:srgbClr val="3366FF"/>
                </a:solidFill>
              </a:rPr>
              <a:t>multimers</a:t>
            </a:r>
            <a:r>
              <a:rPr lang="en-GB" dirty="0">
                <a:solidFill>
                  <a:srgbClr val="3366FF"/>
                </a:solidFill>
              </a:rPr>
              <a:t> </a:t>
            </a:r>
            <a:r>
              <a:rPr lang="en-GB" dirty="0"/>
              <a:t>if possible</a:t>
            </a:r>
          </a:p>
          <a:p>
            <a:pPr lvl="2"/>
            <a:r>
              <a:rPr lang="en-GB" dirty="0" err="1"/>
              <a:t>Multimer</a:t>
            </a:r>
            <a:r>
              <a:rPr lang="en-GB" dirty="0"/>
              <a:t> definitions manually generated using </a:t>
            </a:r>
            <a:r>
              <a:rPr lang="en-GB" dirty="0" smtClean="0">
                <a:solidFill>
                  <a:srgbClr val="FF0000"/>
                </a:solidFill>
              </a:rPr>
              <a:t>PISA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FFFFF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89" name="Elbow Connector 88"/>
          <p:cNvCxnSpPr>
            <a:stCxn id="87" idx="2"/>
            <a:endCxn id="95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91" idx="2"/>
            <a:endCxn id="94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6" name="Straight Arrow Connector 95"/>
          <p:cNvCxnSpPr>
            <a:stCxn id="86" idx="2"/>
            <a:endCxn id="84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84" idx="2"/>
            <a:endCxn id="85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Elbow Connector 99"/>
          <p:cNvCxnSpPr>
            <a:stCxn id="101" idx="3"/>
            <a:endCxn id="85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6758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Additional </a:t>
            </a:r>
            <a:r>
              <a:rPr lang="en-GB" dirty="0">
                <a:solidFill>
                  <a:srgbClr val="3366FF"/>
                </a:solidFill>
              </a:rPr>
              <a:t>model </a:t>
            </a:r>
            <a:r>
              <a:rPr lang="en-GB" dirty="0" smtClean="0">
                <a:solidFill>
                  <a:srgbClr val="3366FF"/>
                </a:solidFill>
              </a:rPr>
              <a:t>templates</a:t>
            </a:r>
          </a:p>
          <a:p>
            <a:pPr lvl="1"/>
            <a:r>
              <a:rPr lang="en-GB" dirty="0" smtClean="0">
                <a:solidFill>
                  <a:srgbClr val="3366FF"/>
                </a:solidFill>
              </a:rPr>
              <a:t>Monomers</a:t>
            </a:r>
          </a:p>
          <a:p>
            <a:pPr lvl="2">
              <a:spcBef>
                <a:spcPts val="1680"/>
              </a:spcBef>
            </a:pPr>
            <a:r>
              <a:rPr lang="en-GB" dirty="0" smtClean="0"/>
              <a:t>PDB codes and chain IDs </a:t>
            </a:r>
            <a:r>
              <a:rPr lang="en-GB" dirty="0"/>
              <a:t>provided by a </a:t>
            </a:r>
            <a:r>
              <a:rPr lang="en-GB" dirty="0" smtClean="0"/>
              <a:t>user</a:t>
            </a:r>
          </a:p>
          <a:p>
            <a:pPr lvl="3"/>
            <a:r>
              <a:rPr lang="en-GB" dirty="0" smtClean="0"/>
              <a:t>e.g</a:t>
            </a:r>
            <a:r>
              <a:rPr lang="en-GB" dirty="0"/>
              <a:t>. from </a:t>
            </a:r>
            <a:r>
              <a:rPr lang="en-GB" dirty="0">
                <a:solidFill>
                  <a:srgbClr val="FF0000"/>
                </a:solidFill>
              </a:rPr>
              <a:t>FFAS</a:t>
            </a:r>
            <a:r>
              <a:rPr lang="en-GB" dirty="0"/>
              <a:t> or </a:t>
            </a:r>
            <a:r>
              <a:rPr lang="en-GB" dirty="0" err="1">
                <a:solidFill>
                  <a:srgbClr val="FF0000"/>
                </a:solidFill>
              </a:rPr>
              <a:t>psiBLAST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searches</a:t>
            </a:r>
          </a:p>
          <a:p>
            <a:pPr lvl="2">
              <a:spcBef>
                <a:spcPts val="1680"/>
              </a:spcBef>
            </a:pPr>
            <a:r>
              <a:rPr lang="en-GB" dirty="0"/>
              <a:t>PDB </a:t>
            </a:r>
            <a:r>
              <a:rPr lang="en-GB" dirty="0" smtClean="0"/>
              <a:t>files                        </a:t>
            </a:r>
            <a:r>
              <a:rPr lang="en-GB" dirty="0"/>
              <a:t>provided by a </a:t>
            </a:r>
            <a:r>
              <a:rPr lang="en-GB" dirty="0" smtClean="0"/>
              <a:t>user</a:t>
            </a:r>
          </a:p>
          <a:p>
            <a:pPr lvl="3"/>
            <a:r>
              <a:rPr lang="en-GB" dirty="0" smtClean="0"/>
              <a:t>e.g. unpublished structures</a:t>
            </a:r>
            <a:endParaRPr lang="en-GB" dirty="0"/>
          </a:p>
        </p:txBody>
      </p:sp>
      <p:sp>
        <p:nvSpPr>
          <p:cNvPr id="62" name="TextBox 61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67" name="Elbow Connector 66"/>
          <p:cNvCxnSpPr>
            <a:stCxn id="65" idx="2"/>
            <a:endCxn id="72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/>
          <p:cNvCxnSpPr>
            <a:stCxn id="69" idx="2"/>
            <a:endCxn id="71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3" name="Straight Arrow Connector 72"/>
          <p:cNvCxnSpPr>
            <a:stCxn id="64" idx="2"/>
            <a:endCxn id="62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2" idx="2"/>
            <a:endCxn id="63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78" idx="3"/>
            <a:endCxn id="63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rgbClr val="00CC99"/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01899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Search Model Preparation</a:t>
            </a:r>
          </a:p>
          <a:p>
            <a:pPr lvl="1">
              <a:spcBef>
                <a:spcPts val="1680"/>
              </a:spcBef>
            </a:pPr>
            <a:r>
              <a:rPr lang="en-GB" dirty="0" smtClean="0">
                <a:solidFill>
                  <a:srgbClr val="3366FF"/>
                </a:solidFill>
              </a:rPr>
              <a:t>Several </a:t>
            </a:r>
            <a:r>
              <a:rPr lang="en-GB" dirty="0">
                <a:solidFill>
                  <a:srgbClr val="3366FF"/>
                </a:solidFill>
              </a:rPr>
              <a:t>options</a:t>
            </a:r>
            <a:r>
              <a:rPr lang="en-GB" dirty="0"/>
              <a:t> for each template</a:t>
            </a:r>
          </a:p>
          <a:p>
            <a:pPr lvl="2">
              <a:spcAft>
                <a:spcPts val="0"/>
              </a:spcAft>
            </a:pPr>
            <a:r>
              <a:rPr lang="en-GB" dirty="0" err="1" smtClean="0">
                <a:solidFill>
                  <a:srgbClr val="FF0000"/>
                </a:solidFill>
              </a:rPr>
              <a:t>PDBclip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(unmodified)</a:t>
            </a:r>
            <a:endParaRPr lang="en-GB" dirty="0"/>
          </a:p>
          <a:p>
            <a:pPr lvl="2">
              <a:spcAft>
                <a:spcPts val="0"/>
              </a:spcAft>
            </a:pPr>
            <a:r>
              <a:rPr lang="en-GB" dirty="0" smtClean="0">
                <a:solidFill>
                  <a:srgbClr val="FF0000"/>
                </a:solidFill>
              </a:rPr>
              <a:t>Molrep</a:t>
            </a:r>
          </a:p>
          <a:p>
            <a:pPr lvl="2">
              <a:spcAft>
                <a:spcPts val="0"/>
              </a:spcAft>
            </a:pPr>
            <a:r>
              <a:rPr lang="en-GB" dirty="0" smtClean="0">
                <a:solidFill>
                  <a:srgbClr val="FF0000"/>
                </a:solidFill>
              </a:rPr>
              <a:t>Chainsaw</a:t>
            </a:r>
          </a:p>
          <a:p>
            <a:pPr lvl="2">
              <a:spcAft>
                <a:spcPts val="0"/>
              </a:spcAft>
            </a:pPr>
            <a:r>
              <a:rPr lang="en-GB" dirty="0" smtClean="0">
                <a:solidFill>
                  <a:srgbClr val="FF0000"/>
                </a:solidFill>
              </a:rPr>
              <a:t>Sculptor</a:t>
            </a:r>
          </a:p>
          <a:p>
            <a:pPr lvl="2"/>
            <a:r>
              <a:rPr lang="en-GB" dirty="0" err="1" smtClean="0"/>
              <a:t>polyalanine</a:t>
            </a:r>
            <a:endParaRPr lang="en-GB" dirty="0" smtClean="0"/>
          </a:p>
          <a:p>
            <a:pPr lvl="1">
              <a:spcBef>
                <a:spcPts val="1680"/>
              </a:spcBef>
            </a:pPr>
            <a:r>
              <a:rPr lang="en-GB" dirty="0">
                <a:solidFill>
                  <a:srgbClr val="3366FF"/>
                </a:solidFill>
              </a:rPr>
              <a:t>Ensembles</a:t>
            </a:r>
            <a:r>
              <a:rPr lang="en-GB" dirty="0"/>
              <a:t> if requested</a:t>
            </a:r>
          </a:p>
          <a:p>
            <a:pPr lvl="2"/>
            <a:r>
              <a:rPr lang="en-GB" dirty="0"/>
              <a:t>generated using </a:t>
            </a:r>
            <a:r>
              <a:rPr lang="en-GB" dirty="0" smtClean="0">
                <a:solidFill>
                  <a:srgbClr val="FF0000"/>
                </a:solidFill>
              </a:rPr>
              <a:t>Superpose</a:t>
            </a:r>
            <a:r>
              <a:rPr lang="en-GB" dirty="0" smtClean="0"/>
              <a:t>  </a:t>
            </a:r>
            <a:r>
              <a:rPr lang="en-GB" dirty="0"/>
              <a:t>from top </a:t>
            </a:r>
            <a:r>
              <a:rPr lang="en-GB" dirty="0" smtClean="0"/>
              <a:t>score </a:t>
            </a:r>
            <a:r>
              <a:rPr lang="en-GB" dirty="0"/>
              <a:t>search </a:t>
            </a:r>
            <a:r>
              <a:rPr lang="en-GB" dirty="0" smtClean="0"/>
              <a:t>models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FFFFF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49" name="Elbow Connector 48"/>
          <p:cNvCxnSpPr>
            <a:stCxn id="47" idx="2"/>
            <a:endCxn id="55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51" idx="2"/>
            <a:endCxn id="54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Straight Arrow Connector 55"/>
          <p:cNvCxnSpPr>
            <a:stCxn id="46" idx="2"/>
            <a:endCxn id="44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4" idx="2"/>
            <a:endCxn id="45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61" idx="3"/>
            <a:endCxn id="45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51903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Molecular Replacement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Molrep</a:t>
            </a:r>
            <a:r>
              <a:rPr lang="en-GB" dirty="0" smtClean="0"/>
              <a:t> </a:t>
            </a:r>
            <a:r>
              <a:rPr lang="en-GB" dirty="0"/>
              <a:t>or </a:t>
            </a:r>
            <a:r>
              <a:rPr lang="en-GB" dirty="0">
                <a:solidFill>
                  <a:srgbClr val="FF0000"/>
                </a:solidFill>
              </a:rPr>
              <a:t>Phaser</a:t>
            </a:r>
            <a:r>
              <a:rPr lang="en-GB" dirty="0"/>
              <a:t> or </a:t>
            </a:r>
            <a:r>
              <a:rPr lang="en-GB" dirty="0" smtClean="0"/>
              <a:t>both for </a:t>
            </a:r>
            <a:r>
              <a:rPr lang="en-GB" dirty="0"/>
              <a:t>each search </a:t>
            </a:r>
            <a:r>
              <a:rPr lang="en-GB" dirty="0" smtClean="0"/>
              <a:t>model</a:t>
            </a:r>
            <a:endParaRPr lang="en-GB" dirty="0"/>
          </a:p>
          <a:p>
            <a:pPr lvl="1"/>
            <a:r>
              <a:rPr lang="en-GB" dirty="0" smtClean="0"/>
              <a:t>Test </a:t>
            </a:r>
            <a:r>
              <a:rPr lang="en-GB" dirty="0"/>
              <a:t>for </a:t>
            </a:r>
            <a:r>
              <a:rPr lang="en-GB" dirty="0" err="1"/>
              <a:t>enantiomorphic</a:t>
            </a:r>
            <a:r>
              <a:rPr lang="en-GB" dirty="0"/>
              <a:t> </a:t>
            </a:r>
            <a:r>
              <a:rPr lang="en-GB" dirty="0" smtClean="0"/>
              <a:t>space groups if </a:t>
            </a:r>
            <a:r>
              <a:rPr lang="en-GB" dirty="0"/>
              <a:t>requested by a </a:t>
            </a:r>
            <a:r>
              <a:rPr lang="en-GB" dirty="0" smtClean="0"/>
              <a:t>user</a:t>
            </a:r>
            <a:endParaRPr lang="en-GB" dirty="0"/>
          </a:p>
          <a:p>
            <a:pPr>
              <a:spcBef>
                <a:spcPts val="3000"/>
              </a:spcBef>
            </a:pPr>
            <a:r>
              <a:rPr lang="en-GB" dirty="0" smtClean="0"/>
              <a:t>Restrained </a:t>
            </a:r>
            <a:r>
              <a:rPr lang="en-GB" dirty="0"/>
              <a:t>Refinement</a:t>
            </a:r>
          </a:p>
          <a:p>
            <a:pPr lvl="1"/>
            <a:r>
              <a:rPr lang="en-GB" dirty="0"/>
              <a:t>Using </a:t>
            </a:r>
            <a:r>
              <a:rPr lang="en-GB" dirty="0" smtClean="0">
                <a:solidFill>
                  <a:srgbClr val="FF0000"/>
                </a:solidFill>
              </a:rPr>
              <a:t>Refmac</a:t>
            </a:r>
            <a:r>
              <a:rPr lang="en-GB" dirty="0" smtClean="0"/>
              <a:t> for </a:t>
            </a:r>
            <a:r>
              <a:rPr lang="en-GB" dirty="0"/>
              <a:t>each </a:t>
            </a:r>
            <a:r>
              <a:rPr lang="en-GB" dirty="0" smtClean="0"/>
              <a:t>MR result</a:t>
            </a:r>
            <a:endParaRPr lang="en-GB" dirty="0">
              <a:solidFill>
                <a:srgbClr val="FF0000"/>
              </a:solidFill>
            </a:endParaRPr>
          </a:p>
          <a:p>
            <a:pPr lvl="2"/>
            <a:r>
              <a:rPr lang="en-GB" dirty="0" smtClean="0"/>
              <a:t>Refinement results </a:t>
            </a:r>
            <a:r>
              <a:rPr lang="en-GB" dirty="0"/>
              <a:t>are used for </a:t>
            </a:r>
            <a:r>
              <a:rPr lang="en-GB" dirty="0">
                <a:solidFill>
                  <a:srgbClr val="3366FF"/>
                </a:solidFill>
              </a:rPr>
              <a:t>scoring </a:t>
            </a:r>
            <a:r>
              <a:rPr lang="en-GB" dirty="0">
                <a:solidFill>
                  <a:srgbClr val="000000"/>
                </a:solidFill>
              </a:rPr>
              <a:t>MR solutions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49" name="Elbow Connector 48"/>
          <p:cNvCxnSpPr>
            <a:stCxn id="47" idx="2"/>
            <a:endCxn id="55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51" idx="2"/>
            <a:endCxn id="54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FFFFF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FFFFF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Straight Arrow Connector 55"/>
          <p:cNvCxnSpPr>
            <a:stCxn id="46" idx="2"/>
            <a:endCxn id="44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4" idx="2"/>
            <a:endCxn id="45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61" idx="3"/>
            <a:endCxn id="45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03336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Scoring MR solutions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729290" y="3908800"/>
            <a:ext cx="1503938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otherwise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21165" y="2859945"/>
            <a:ext cx="5295039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final </a:t>
            </a:r>
            <a:r>
              <a:rPr lang="en-GB" sz="2400" dirty="0" err="1">
                <a:solidFill>
                  <a:srgbClr val="000000"/>
                </a:solidFill>
                <a:latin typeface="Arial"/>
                <a:cs typeface="Arial"/>
              </a:rPr>
              <a:t>Rfree</a:t>
            </a: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 &lt; 0.48 or</a:t>
            </a:r>
          </a:p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final </a:t>
            </a:r>
            <a:r>
              <a:rPr lang="en-GB" sz="2400" dirty="0" err="1">
                <a:solidFill>
                  <a:srgbClr val="000000"/>
                </a:solidFill>
                <a:latin typeface="Arial"/>
                <a:cs typeface="Arial"/>
              </a:rPr>
              <a:t>Rfree</a:t>
            </a: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 &lt; 0.52 and dropped by 5%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221165" y="1793145"/>
            <a:ext cx="5295039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Arial"/>
                <a:cs typeface="Arial"/>
              </a:rPr>
              <a:t>final </a:t>
            </a:r>
            <a:r>
              <a:rPr lang="en-GB" sz="2400" dirty="0" err="1">
                <a:solidFill>
                  <a:srgbClr val="000000"/>
                </a:solidFill>
                <a:latin typeface="Arial"/>
                <a:cs typeface="Arial"/>
              </a:rPr>
              <a:t>Rfree</a:t>
            </a: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 &lt; 0.35 or </a:t>
            </a:r>
          </a:p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final </a:t>
            </a:r>
            <a:r>
              <a:rPr lang="en-GB" sz="2400" dirty="0" err="1">
                <a:solidFill>
                  <a:srgbClr val="000000"/>
                </a:solidFill>
                <a:latin typeface="Arial"/>
                <a:cs typeface="Arial"/>
              </a:rPr>
              <a:t>Rfree</a:t>
            </a: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 &lt; 0.5 and dropped by 20%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813944" y="1829658"/>
            <a:ext cx="63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600">
                <a:solidFill>
                  <a:srgbClr val="000000"/>
                </a:solidFill>
                <a:latin typeface="Times New Roman" pitchFamily="18" charset="0"/>
                <a:cs typeface="Arial"/>
                <a:sym typeface="Symbol" pitchFamily="18" charset="2"/>
              </a:rPr>
              <a:t></a:t>
            </a:r>
            <a:endParaRPr lang="en-GB" sz="360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829819" y="2828195"/>
            <a:ext cx="63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600">
                <a:solidFill>
                  <a:srgbClr val="000000"/>
                </a:solidFill>
                <a:latin typeface="Times New Roman" pitchFamily="18" charset="0"/>
                <a:cs typeface="Arial"/>
                <a:sym typeface="Symbol" pitchFamily="18" charset="2"/>
              </a:rPr>
              <a:t></a:t>
            </a:r>
            <a:endParaRPr lang="en-GB" sz="360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829819" y="3759603"/>
            <a:ext cx="63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0000"/>
                </a:solidFill>
                <a:latin typeface="Times New Roman" pitchFamily="18" charset="0"/>
                <a:cs typeface="Arial"/>
                <a:sym typeface="Symbol" pitchFamily="18" charset="2"/>
              </a:rPr>
              <a:t></a:t>
            </a:r>
            <a:endParaRPr lang="en-GB" sz="3600" dirty="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529890" y="1910620"/>
            <a:ext cx="1075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3366FF"/>
                </a:solidFill>
                <a:latin typeface="Arial"/>
                <a:cs typeface="Arial"/>
              </a:rPr>
              <a:t>“good”</a:t>
            </a:r>
            <a:endParaRPr lang="en-GB" sz="2400" dirty="0">
              <a:solidFill>
                <a:srgbClr val="3366FF"/>
              </a:solidFill>
              <a:latin typeface="Arial"/>
              <a:cs typeface="Arial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499728" y="2936145"/>
            <a:ext cx="1572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“marginal”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7545765" y="3867553"/>
            <a:ext cx="10070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rial"/>
                <a:cs typeface="Arial"/>
              </a:rPr>
              <a:t>“poor”</a:t>
            </a:r>
            <a:endParaRPr lang="en-GB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325563" y="4999260"/>
            <a:ext cx="54410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000000"/>
                </a:solidFill>
                <a:latin typeface="Arial"/>
                <a:cs typeface="Arial"/>
              </a:rPr>
              <a:t>conservative </a:t>
            </a:r>
            <a:r>
              <a:rPr lang="en-GB" sz="2400" i="1" dirty="0" smtClean="0">
                <a:solidFill>
                  <a:srgbClr val="000000"/>
                </a:solidFill>
                <a:latin typeface="Arial"/>
                <a:cs typeface="Arial"/>
              </a:rPr>
              <a:t>approach,</a:t>
            </a:r>
          </a:p>
          <a:p>
            <a:r>
              <a:rPr lang="en-GB" sz="2400" i="1" dirty="0" smtClean="0">
                <a:solidFill>
                  <a:srgbClr val="000000"/>
                </a:solidFill>
                <a:latin typeface="Arial"/>
                <a:cs typeface="Arial"/>
              </a:rPr>
              <a:t>a "poor" solution can still be a solution</a:t>
            </a:r>
            <a:endParaRPr lang="en-GB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09200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Pipeline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</a:rPr>
              <a:t>Model </a:t>
            </a:r>
            <a:r>
              <a:rPr lang="en-GB" dirty="0" smtClean="0">
                <a:solidFill>
                  <a:srgbClr val="000000"/>
                </a:solidFill>
              </a:rPr>
              <a:t>building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Buccaneer</a:t>
            </a:r>
            <a:r>
              <a:rPr lang="en-GB" dirty="0" smtClean="0">
                <a:solidFill>
                  <a:srgbClr val="000000"/>
                </a:solidFill>
              </a:rPr>
              <a:t>, </a:t>
            </a:r>
            <a:r>
              <a:rPr lang="en-GB" dirty="0" smtClean="0">
                <a:solidFill>
                  <a:srgbClr val="FF0000"/>
                </a:solidFill>
              </a:rPr>
              <a:t>ARP/wARP</a:t>
            </a:r>
            <a:r>
              <a:rPr lang="en-GB" dirty="0" smtClean="0">
                <a:solidFill>
                  <a:srgbClr val="000000"/>
                </a:solidFill>
              </a:rPr>
              <a:t> or </a:t>
            </a:r>
            <a:r>
              <a:rPr lang="en-GB" dirty="0" smtClean="0">
                <a:solidFill>
                  <a:srgbClr val="FF0000"/>
                </a:solidFill>
              </a:rPr>
              <a:t>SHELXE</a:t>
            </a:r>
            <a:r>
              <a:rPr lang="en-GB" dirty="0" smtClean="0">
                <a:solidFill>
                  <a:srgbClr val="000000"/>
                </a:solidFill>
              </a:rPr>
              <a:t> if requested</a:t>
            </a:r>
          </a:p>
          <a:p>
            <a:pPr lvl="1"/>
            <a:r>
              <a:rPr lang="en-GB" dirty="0" smtClean="0">
                <a:solidFill>
                  <a:srgbClr val="000000"/>
                </a:solidFill>
              </a:rPr>
              <a:t>Model completeness </a:t>
            </a:r>
            <a:r>
              <a:rPr lang="en-GB" dirty="0" smtClean="0"/>
              <a:t>is used </a:t>
            </a:r>
            <a:r>
              <a:rPr lang="en-GB" dirty="0"/>
              <a:t>for </a:t>
            </a:r>
            <a:r>
              <a:rPr lang="en-GB" dirty="0">
                <a:solidFill>
                  <a:srgbClr val="3366FF"/>
                </a:solidFill>
              </a:rPr>
              <a:t>scoring </a:t>
            </a:r>
            <a:r>
              <a:rPr lang="en-GB" dirty="0">
                <a:solidFill>
                  <a:srgbClr val="000000"/>
                </a:solidFill>
              </a:rPr>
              <a:t>MR solutions</a:t>
            </a:r>
          </a:p>
          <a:p>
            <a:pPr>
              <a:spcBef>
                <a:spcPts val="3000"/>
              </a:spcBef>
            </a:pPr>
            <a:r>
              <a:rPr lang="en-GB" dirty="0" smtClean="0">
                <a:solidFill>
                  <a:srgbClr val="000000"/>
                </a:solidFill>
              </a:rPr>
              <a:t>Phase </a:t>
            </a:r>
            <a:r>
              <a:rPr lang="en-GB" dirty="0">
                <a:solidFill>
                  <a:srgbClr val="000000"/>
                </a:solidFill>
              </a:rPr>
              <a:t>improvement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Acorn</a:t>
            </a:r>
            <a:r>
              <a:rPr lang="en-GB" dirty="0" smtClean="0">
                <a:solidFill>
                  <a:srgbClr val="000000"/>
                </a:solidFill>
              </a:rPr>
              <a:t>                                               if </a:t>
            </a:r>
            <a:r>
              <a:rPr lang="en-GB" dirty="0">
                <a:solidFill>
                  <a:srgbClr val="000000"/>
                </a:solidFill>
              </a:rPr>
              <a:t>resolution </a:t>
            </a:r>
            <a:r>
              <a:rPr lang="en-GB" dirty="0" smtClean="0">
                <a:solidFill>
                  <a:srgbClr val="000000"/>
                </a:solidFill>
              </a:rPr>
              <a:t>is better </a:t>
            </a:r>
            <a:r>
              <a:rPr lang="en-GB" dirty="0">
                <a:solidFill>
                  <a:srgbClr val="000000"/>
                </a:solidFill>
              </a:rPr>
              <a:t>than </a:t>
            </a:r>
            <a:r>
              <a:rPr lang="en-GB" dirty="0" smtClean="0">
                <a:solidFill>
                  <a:srgbClr val="000000"/>
                </a:solidFill>
              </a:rPr>
              <a:t>1.7Å</a:t>
            </a:r>
            <a:endParaRPr lang="en-GB" dirty="0">
              <a:solidFill>
                <a:srgbClr val="000000"/>
              </a:solidFill>
            </a:endParaRPr>
          </a:p>
          <a:p>
            <a:pPr lvl="1"/>
            <a:r>
              <a:rPr lang="en-GB" dirty="0" smtClean="0">
                <a:solidFill>
                  <a:srgbClr val="000000"/>
                </a:solidFill>
              </a:rPr>
              <a:t>CC </a:t>
            </a:r>
            <a:r>
              <a:rPr lang="en-GB" dirty="0">
                <a:solidFill>
                  <a:srgbClr val="000000"/>
                </a:solidFill>
              </a:rPr>
              <a:t>for medium </a:t>
            </a:r>
            <a:r>
              <a:rPr lang="en-GB" dirty="0" err="1">
                <a:solidFill>
                  <a:srgbClr val="000000"/>
                </a:solidFill>
              </a:rPr>
              <a:t>Es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/>
              <a:t>is used for </a:t>
            </a:r>
            <a:r>
              <a:rPr lang="en-GB" dirty="0">
                <a:solidFill>
                  <a:srgbClr val="3366FF"/>
                </a:solidFill>
              </a:rPr>
              <a:t>scoring </a:t>
            </a:r>
            <a:r>
              <a:rPr lang="en-GB" dirty="0"/>
              <a:t>MR </a:t>
            </a:r>
            <a:r>
              <a:rPr lang="en-GB" dirty="0" smtClean="0"/>
              <a:t>solutions</a:t>
            </a:r>
            <a:endParaRPr lang="en-GB" dirty="0"/>
          </a:p>
        </p:txBody>
      </p:sp>
      <p:sp>
        <p:nvSpPr>
          <p:cNvPr id="62" name="TextBox 61"/>
          <p:cNvSpPr txBox="1"/>
          <p:nvPr/>
        </p:nvSpPr>
        <p:spPr>
          <a:xfrm>
            <a:off x="2420969" y="1988543"/>
            <a:ext cx="1341482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Template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earch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318227" y="2974758"/>
            <a:ext cx="1546966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Model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reparation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92314" y="1002329"/>
            <a:ext cx="1398789" cy="586957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Target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equence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128139" y="1002329"/>
            <a:ext cx="106716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X-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ray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data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(MTZ)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20101" y="5231645"/>
            <a:ext cx="2333640" cy="586957"/>
          </a:xfrm>
          <a:prstGeom prst="rect">
            <a:avLst/>
          </a:prstGeom>
          <a:solidFill>
            <a:srgbClr val="006699"/>
          </a:solidFill>
          <a:ln w="1270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Model building and </a:t>
            </a:r>
          </a:p>
          <a:p>
            <a:pPr algn="ctr"/>
            <a:r>
              <a:rPr lang="en-GB" sz="1600" dirty="0">
                <a:solidFill>
                  <a:srgbClr val="FFFFFF"/>
                </a:solidFill>
                <a:latin typeface="Arial"/>
                <a:cs typeface="Arial"/>
              </a:rPr>
              <a:t>Phase improvement</a:t>
            </a:r>
          </a:p>
        </p:txBody>
      </p:sp>
      <p:cxnSp>
        <p:nvCxnSpPr>
          <p:cNvPr id="67" name="Elbow Connector 66"/>
          <p:cNvCxnSpPr>
            <a:stCxn id="65" idx="2"/>
            <a:endCxn id="73" idx="1"/>
          </p:cNvCxnSpPr>
          <p:nvPr/>
        </p:nvCxnSpPr>
        <p:spPr>
          <a:xfrm rot="16200000" flipH="1">
            <a:off x="742275" y="2754954"/>
            <a:ext cx="2294742" cy="45584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/>
          <p:cNvCxnSpPr>
            <a:stCxn id="69" idx="2"/>
            <a:endCxn id="72" idx="1"/>
          </p:cNvCxnSpPr>
          <p:nvPr/>
        </p:nvCxnSpPr>
        <p:spPr>
          <a:xfrm rot="16200000" flipH="1">
            <a:off x="1328786" y="3604165"/>
            <a:ext cx="237597" cy="1339972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24039" y="3322175"/>
            <a:ext cx="1307117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Known</a:t>
            </a: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p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artial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s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tructure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103311" y="423597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117570" y="3960972"/>
            <a:ext cx="1858461" cy="86395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Molecular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replacement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  <a:p>
            <a:pPr algn="ctr"/>
            <a:r>
              <a:rPr lang="en-GB" sz="1600" dirty="0">
                <a:solidFill>
                  <a:srgbClr val="7F7F7F"/>
                </a:solidFill>
                <a:latin typeface="Arial"/>
                <a:cs typeface="Arial"/>
              </a:rPr>
              <a:t>&amp; </a:t>
            </a:r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refinement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117570" y="3960972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4" name="Straight Arrow Connector 73"/>
          <p:cNvCxnSpPr>
            <a:stCxn id="64" idx="2"/>
            <a:endCxn id="62" idx="0"/>
          </p:cNvCxnSpPr>
          <p:nvPr/>
        </p:nvCxnSpPr>
        <p:spPr>
          <a:xfrm>
            <a:off x="3091709" y="1589286"/>
            <a:ext cx="1" cy="3992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2" idx="2"/>
            <a:endCxn id="63" idx="0"/>
          </p:cNvCxnSpPr>
          <p:nvPr/>
        </p:nvCxnSpPr>
        <p:spPr>
          <a:xfrm>
            <a:off x="3091710" y="2575500"/>
            <a:ext cx="0" cy="3992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3091710" y="3551933"/>
            <a:ext cx="0" cy="4090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024346" y="4784677"/>
            <a:ext cx="0" cy="44696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79" idx="3"/>
            <a:endCxn id="63" idx="1"/>
          </p:cNvCxnSpPr>
          <p:nvPr/>
        </p:nvCxnSpPr>
        <p:spPr>
          <a:xfrm>
            <a:off x="1462680" y="2472002"/>
            <a:ext cx="855547" cy="79623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51532" y="2055413"/>
            <a:ext cx="1311148" cy="83317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dash"/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  <a:latin typeface="Arial"/>
                <a:cs typeface="Arial"/>
              </a:rPr>
              <a:t>User specified models</a:t>
            </a:r>
            <a:endParaRPr lang="en-GB" sz="1600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257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data directory</a:t>
            </a:r>
          </a:p>
        </p:txBody>
      </p:sp>
      <p:pic>
        <p:nvPicPr>
          <p:cNvPr id="5" name="Picture 4" descr="mrbump_tree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3" y="1188402"/>
            <a:ext cx="8048700" cy="471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761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Testing Results</a:t>
            </a:r>
          </a:p>
        </p:txBody>
      </p:sp>
      <p:pic>
        <p:nvPicPr>
          <p:cNvPr id="5" name="Picture 4" descr="figure-6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592" y="1383663"/>
            <a:ext cx="5857916" cy="439343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71538" y="829936"/>
            <a:ext cx="7646106" cy="44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Model type for best solution</a:t>
            </a:r>
          </a:p>
        </p:txBody>
      </p:sp>
    </p:spTree>
    <p:extLst>
      <p:ext uri="{BB962C8B-B14F-4D97-AF65-F5344CB8AC3E}">
        <p14:creationId xmlns:p14="http://schemas.microsoft.com/office/powerpoint/2010/main" val="19769800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MrBUMP in CCP4i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714875" y="1214422"/>
            <a:ext cx="4317689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  <a:spcAft>
                <a:spcPct val="30000"/>
              </a:spcAft>
              <a:buFontTx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MrBUMP included in CCP4 suite</a:t>
            </a: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eaLnBrk="0" hangingPunct="0">
              <a:spcBef>
                <a:spcPts val="600"/>
              </a:spcBef>
              <a:spcAft>
                <a:spcPct val="30000"/>
              </a:spcAft>
              <a:buFontTx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 Runs 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on Linux, OSX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and Windows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eaLnBrk="0" hangingPunct="0">
              <a:spcBef>
                <a:spcPts val="600"/>
              </a:spcBef>
              <a:spcAft>
                <a:spcPct val="30000"/>
              </a:spcAft>
              <a:buFontTx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Comes with CCP4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GUI</a:t>
            </a: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eaLnBrk="0" hangingPunct="0">
              <a:spcBef>
                <a:spcPts val="600"/>
              </a:spcBef>
              <a:spcAft>
                <a:spcPct val="30000"/>
              </a:spcAft>
              <a:buFontTx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Can also be run from the command line with keyword </a:t>
            </a: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input</a:t>
            </a: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eaLnBrk="0" hangingPunct="0">
              <a:spcBef>
                <a:spcPts val="600"/>
              </a:spcBef>
              <a:spcAft>
                <a:spcPct val="30000"/>
              </a:spcAft>
              <a:buFontTx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Tutorials available</a:t>
            </a:r>
          </a:p>
        </p:txBody>
      </p:sp>
      <p:pic>
        <p:nvPicPr>
          <p:cNvPr id="6" name="Picture 2" descr="C:\Documents and Settings\rmk65\My Documents\My Pictures\ccp4i-gu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214818"/>
            <a:ext cx="4071966" cy="1836736"/>
          </a:xfrm>
          <a:prstGeom prst="rect">
            <a:avLst/>
          </a:prstGeom>
          <a:noFill/>
        </p:spPr>
      </p:pic>
      <p:pic>
        <p:nvPicPr>
          <p:cNvPr id="7" name="Picture 3" descr="C:\Documents and Settings\rmk65\My Documents\My Pictures\bmp_ccp4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142984"/>
            <a:ext cx="3349625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08840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1425"/>
            <a:ext cx="7772400" cy="732363"/>
          </a:xfrm>
        </p:spPr>
        <p:txBody>
          <a:bodyPr/>
          <a:lstStyle/>
          <a:p>
            <a:r>
              <a:rPr lang="en-US" dirty="0" err="1" smtClean="0"/>
              <a:t>Balbes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886" y="2289629"/>
            <a:ext cx="6400800" cy="2305759"/>
          </a:xfrm>
        </p:spPr>
        <p:txBody>
          <a:bodyPr/>
          <a:lstStyle/>
          <a:p>
            <a:r>
              <a:rPr lang="en-US" sz="2000" dirty="0" err="1" smtClean="0"/>
              <a:t>Fei</a:t>
            </a:r>
            <a:r>
              <a:rPr lang="en-US" sz="2000" dirty="0" smtClean="0"/>
              <a:t> Long</a:t>
            </a:r>
          </a:p>
          <a:p>
            <a:r>
              <a:rPr lang="en-US" sz="2000" dirty="0" err="1" smtClean="0"/>
              <a:t>Garib</a:t>
            </a:r>
            <a:r>
              <a:rPr lang="en-US" sz="2000" dirty="0" smtClean="0"/>
              <a:t> </a:t>
            </a:r>
            <a:r>
              <a:rPr lang="en-US" sz="2000" dirty="0" err="1" smtClean="0"/>
              <a:t>Murshudov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i="1" dirty="0" smtClean="0"/>
              <a:t>MRC LMB Cambridge</a:t>
            </a:r>
          </a:p>
          <a:p>
            <a:endParaRPr lang="en-US" dirty="0" smtClean="0"/>
          </a:p>
          <a:p>
            <a:r>
              <a:rPr lang="en-US" sz="2000" dirty="0" smtClean="0"/>
              <a:t>Alexey </a:t>
            </a:r>
            <a:r>
              <a:rPr lang="en-US" sz="2000" dirty="0" err="1" smtClean="0"/>
              <a:t>Vagin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i="1" dirty="0" smtClean="0"/>
              <a:t>YSBL University of York</a:t>
            </a:r>
          </a:p>
        </p:txBody>
      </p:sp>
    </p:spTree>
    <p:extLst>
      <p:ext uri="{BB962C8B-B14F-4D97-AF65-F5344CB8AC3E}">
        <p14:creationId xmlns:p14="http://schemas.microsoft.com/office/powerpoint/2010/main" val="170728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Balbes</a:t>
            </a:r>
            <a:r>
              <a:rPr lang="en-US" dirty="0" smtClean="0"/>
              <a:t> features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30199" y="811092"/>
            <a:ext cx="8229600" cy="4042132"/>
          </a:xfrm>
        </p:spPr>
        <p:txBody>
          <a:bodyPr/>
          <a:lstStyle/>
          <a:p>
            <a:r>
              <a:rPr lang="en-US" dirty="0" smtClean="0"/>
              <a:t>Input</a:t>
            </a:r>
          </a:p>
          <a:p>
            <a:pPr lvl="3"/>
            <a:r>
              <a:rPr lang="en-US" dirty="0" err="1" smtClean="0"/>
              <a:t>mtz</a:t>
            </a:r>
            <a:r>
              <a:rPr lang="en-US" dirty="0"/>
              <a:t>-</a:t>
            </a:r>
            <a:r>
              <a:rPr lang="en-US" dirty="0" smtClean="0"/>
              <a:t>file</a:t>
            </a:r>
          </a:p>
          <a:p>
            <a:pPr lvl="3"/>
            <a:r>
              <a:rPr lang="en-US" dirty="0" smtClean="0"/>
              <a:t>sequence</a:t>
            </a:r>
            <a:endParaRPr lang="en-US" dirty="0"/>
          </a:p>
          <a:p>
            <a:r>
              <a:rPr lang="en-US" dirty="0" smtClean="0"/>
              <a:t>Output</a:t>
            </a:r>
          </a:p>
          <a:p>
            <a:pPr lvl="3"/>
            <a:r>
              <a:rPr lang="en-US" dirty="0" smtClean="0"/>
              <a:t>the </a:t>
            </a:r>
            <a:r>
              <a:rPr lang="en-US" dirty="0"/>
              <a:t>best </a:t>
            </a:r>
            <a:r>
              <a:rPr lang="en-US" dirty="0" smtClean="0"/>
              <a:t>solution</a:t>
            </a:r>
          </a:p>
          <a:p>
            <a:pPr lvl="3"/>
            <a:r>
              <a:rPr lang="en-US" dirty="0" smtClean="0"/>
              <a:t>search </a:t>
            </a:r>
            <a:r>
              <a:rPr lang="en-US" dirty="0"/>
              <a:t>models for manual </a:t>
            </a:r>
            <a:r>
              <a:rPr lang="en-US" dirty="0" smtClean="0"/>
              <a:t>investigation</a:t>
            </a:r>
          </a:p>
          <a:p>
            <a:endParaRPr lang="en-US" dirty="0"/>
          </a:p>
          <a:p>
            <a:pPr lvl="1"/>
            <a:r>
              <a:rPr lang="en-US" dirty="0" err="1" smtClean="0"/>
              <a:t>Balbes</a:t>
            </a:r>
            <a:r>
              <a:rPr lang="en-US" dirty="0" smtClean="0"/>
              <a:t> </a:t>
            </a:r>
            <a:r>
              <a:rPr lang="en-US" dirty="0"/>
              <a:t>has a </a:t>
            </a:r>
            <a:r>
              <a:rPr lang="en-US" dirty="0">
                <a:solidFill>
                  <a:srgbClr val="FF6600"/>
                </a:solidFill>
              </a:rPr>
              <a:t>database</a:t>
            </a:r>
            <a:r>
              <a:rPr lang="en-US" dirty="0"/>
              <a:t> containing preprocessed data from the PDB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Structure </a:t>
            </a:r>
            <a:r>
              <a:rPr lang="en-US" dirty="0"/>
              <a:t>solution using </a:t>
            </a:r>
            <a:r>
              <a:rPr lang="en-US" dirty="0">
                <a:solidFill>
                  <a:srgbClr val="FF0000"/>
                </a:solidFill>
              </a:rPr>
              <a:t>Molrep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Refmac</a:t>
            </a:r>
          </a:p>
          <a:p>
            <a:pPr lvl="3"/>
            <a:r>
              <a:rPr lang="en-US" dirty="0"/>
              <a:t>Uses the </a:t>
            </a:r>
            <a:r>
              <a:rPr lang="en-US" dirty="0">
                <a:solidFill>
                  <a:srgbClr val="0000FF"/>
                </a:solidFill>
              </a:rPr>
              <a:t>search in the density</a:t>
            </a:r>
            <a:r>
              <a:rPr lang="en-US" dirty="0"/>
              <a:t> </a:t>
            </a:r>
            <a:r>
              <a:rPr lang="en-US" dirty="0" smtClean="0"/>
              <a:t>for a second, third etc. component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18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BALBES Pipeline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5453" y="2188406"/>
            <a:ext cx="1445552" cy="648512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Template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s</a:t>
            </a:r>
            <a:r>
              <a:rPr lang="en-GB" dirty="0" smtClean="0">
                <a:solidFill>
                  <a:schemeClr val="bg1"/>
                </a:solidFill>
              </a:rPr>
              <a:t>earch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9868" y="3370556"/>
            <a:ext cx="1676722" cy="648512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Model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p</a:t>
            </a:r>
            <a:r>
              <a:rPr lang="en-GB" dirty="0" smtClean="0">
                <a:solidFill>
                  <a:schemeClr val="bg1"/>
                </a:solidFill>
              </a:rPr>
              <a:t>reparation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63218" y="1006256"/>
            <a:ext cx="1510022" cy="648512"/>
          </a:xfrm>
          <a:prstGeom prst="rect">
            <a:avLst/>
          </a:prstGeom>
          <a:solidFill>
            <a:srgbClr val="00CC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/>
              <a:t>Target</a:t>
            </a:r>
          </a:p>
          <a:p>
            <a:pPr algn="ctr"/>
            <a:r>
              <a:rPr lang="en-GB" dirty="0"/>
              <a:t>s</a:t>
            </a:r>
            <a:r>
              <a:rPr lang="en-GB" dirty="0" smtClean="0"/>
              <a:t>equence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093464" y="1006256"/>
            <a:ext cx="1136948" cy="925511"/>
          </a:xfrm>
          <a:prstGeom prst="rect">
            <a:avLst/>
          </a:prstGeom>
          <a:solidFill>
            <a:srgbClr val="00CC99"/>
          </a:solidFill>
          <a:ln w="6350">
            <a:solidFill>
              <a:schemeClr val="tx1"/>
            </a:solidFill>
          </a:ln>
        </p:spPr>
        <p:txBody>
          <a:bodyPr wrap="none" lIns="252000" tIns="46800" rIns="252000" bIns="46800" rtlCol="0">
            <a:spAutoFit/>
          </a:bodyPr>
          <a:lstStyle/>
          <a:p>
            <a:pPr algn="ctr"/>
            <a:r>
              <a:rPr lang="en-GB" dirty="0"/>
              <a:t>X-</a:t>
            </a:r>
            <a:r>
              <a:rPr lang="en-GB" dirty="0" smtClean="0"/>
              <a:t>ray</a:t>
            </a:r>
          </a:p>
          <a:p>
            <a:pPr algn="ctr"/>
            <a:r>
              <a:rPr lang="en-GB" dirty="0" smtClean="0"/>
              <a:t>data</a:t>
            </a:r>
            <a:endParaRPr lang="en-GB" dirty="0"/>
          </a:p>
          <a:p>
            <a:pPr algn="ctr"/>
            <a:r>
              <a:rPr lang="en-GB" dirty="0"/>
              <a:t>(MTZ)</a:t>
            </a:r>
          </a:p>
        </p:txBody>
      </p:sp>
      <p:cxnSp>
        <p:nvCxnSpPr>
          <p:cNvPr id="12" name="Elbow Connector 11"/>
          <p:cNvCxnSpPr>
            <a:stCxn id="11" idx="2"/>
            <a:endCxn id="13" idx="1"/>
          </p:cNvCxnSpPr>
          <p:nvPr/>
        </p:nvCxnSpPr>
        <p:spPr>
          <a:xfrm rot="16200000" flipH="1">
            <a:off x="576197" y="3017508"/>
            <a:ext cx="3083695" cy="91221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74150" y="4552706"/>
            <a:ext cx="2088158" cy="925511"/>
          </a:xfrm>
          <a:prstGeom prst="rect">
            <a:avLst/>
          </a:prstGeom>
          <a:solidFill>
            <a:srgbClr val="006699"/>
          </a:solidFill>
          <a:ln w="6350">
            <a:solidFill>
              <a:schemeClr val="tx1"/>
            </a:solidFill>
          </a:ln>
        </p:spPr>
        <p:txBody>
          <a:bodyPr wrap="square" lIns="252000" tIns="46800" rIns="252000" bIns="46800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Molecular </a:t>
            </a:r>
            <a:r>
              <a:rPr lang="en-GB" dirty="0" smtClean="0">
                <a:solidFill>
                  <a:schemeClr val="bg1"/>
                </a:solidFill>
              </a:rPr>
              <a:t>replacement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&amp; </a:t>
            </a:r>
            <a:r>
              <a:rPr lang="en-GB" dirty="0" smtClean="0">
                <a:solidFill>
                  <a:schemeClr val="bg1"/>
                </a:solidFill>
              </a:rPr>
              <a:t>refinement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>
            <a:stCxn id="10" idx="2"/>
            <a:endCxn id="8" idx="0"/>
          </p:cNvCxnSpPr>
          <p:nvPr/>
        </p:nvCxnSpPr>
        <p:spPr>
          <a:xfrm>
            <a:off x="3618229" y="1654768"/>
            <a:ext cx="0" cy="5336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2"/>
            <a:endCxn id="9" idx="0"/>
          </p:cNvCxnSpPr>
          <p:nvPr/>
        </p:nvCxnSpPr>
        <p:spPr>
          <a:xfrm>
            <a:off x="3618229" y="2836918"/>
            <a:ext cx="0" cy="5336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2"/>
            <a:endCxn id="13" idx="0"/>
          </p:cNvCxnSpPr>
          <p:nvPr/>
        </p:nvCxnSpPr>
        <p:spPr>
          <a:xfrm>
            <a:off x="3618229" y="4019068"/>
            <a:ext cx="0" cy="5336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569663" y="2402496"/>
            <a:ext cx="17923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>BALBES DB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i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>and associated programs</a:t>
            </a:r>
            <a:endParaRPr lang="en-GB" sz="18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28504" y="1945699"/>
            <a:ext cx="3891807" cy="2283573"/>
          </a:xfrm>
          <a:prstGeom prst="rect">
            <a:avLst/>
          </a:prstGeom>
          <a:noFill/>
          <a:ln w="19050" cap="flat" cmpd="sng" algn="ctr">
            <a:solidFill>
              <a:srgbClr val="AAE2CA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2" descr="http://www4.uwm.edu/projects/cluster/images/Fall-2009-Photo-of-Cluster-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1185" y="4497418"/>
            <a:ext cx="1714511" cy="1143008"/>
          </a:xfrm>
          <a:prstGeom prst="rect">
            <a:avLst/>
          </a:prstGeom>
          <a:noFill/>
        </p:spPr>
      </p:pic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6714277" y="3482281"/>
            <a:ext cx="220832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i="1" dirty="0" smtClean="0"/>
              <a:t>Model building</a:t>
            </a:r>
          </a:p>
          <a:p>
            <a:pPr algn="ctr"/>
            <a:r>
              <a:rPr lang="en-GB" i="1" dirty="0" smtClean="0"/>
              <a:t>at</a:t>
            </a:r>
            <a:endParaRPr lang="en-GB" i="1" dirty="0"/>
          </a:p>
          <a:p>
            <a:pPr algn="ctr"/>
            <a:r>
              <a:rPr lang="en-GB" i="1" dirty="0" smtClean="0"/>
              <a:t>ARP/wARP server</a:t>
            </a:r>
            <a:endParaRPr lang="en-GB" i="1" dirty="0"/>
          </a:p>
        </p:txBody>
      </p:sp>
      <p:sp>
        <p:nvSpPr>
          <p:cNvPr id="21" name="Right Arrow 20"/>
          <p:cNvSpPr/>
          <p:nvPr/>
        </p:nvSpPr>
        <p:spPr>
          <a:xfrm>
            <a:off x="5060370" y="4788513"/>
            <a:ext cx="1502753" cy="484632"/>
          </a:xfrm>
          <a:prstGeom prst="rightArrow">
            <a:avLst/>
          </a:prstGeom>
          <a:solidFill>
            <a:srgbClr val="00CC99"/>
          </a:solidFill>
          <a:ln w="25400">
            <a:solidFill>
              <a:schemeClr val="accent1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/>
          <p:cNvCxnSpPr>
            <a:stCxn id="13" idx="2"/>
            <a:endCxn id="23" idx="0"/>
          </p:cNvCxnSpPr>
          <p:nvPr/>
        </p:nvCxnSpPr>
        <p:spPr>
          <a:xfrm>
            <a:off x="3618229" y="5478217"/>
            <a:ext cx="0" cy="5336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672560" y="6011856"/>
            <a:ext cx="18913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possible solution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339180" y="5638543"/>
            <a:ext cx="1685753" cy="369332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search models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6872771" y="6011856"/>
            <a:ext cx="18913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possible solution</a:t>
            </a:r>
            <a:endParaRPr lang="en-GB" dirty="0"/>
          </a:p>
        </p:txBody>
      </p:sp>
      <p:cxnSp>
        <p:nvCxnSpPr>
          <p:cNvPr id="26" name="Straight Arrow Connector 25"/>
          <p:cNvCxnSpPr>
            <a:stCxn id="19" idx="2"/>
            <a:endCxn id="25" idx="0"/>
          </p:cNvCxnSpPr>
          <p:nvPr/>
        </p:nvCxnSpPr>
        <p:spPr>
          <a:xfrm flipH="1">
            <a:off x="7818440" y="5640426"/>
            <a:ext cx="1" cy="3714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9" idx="1"/>
            <a:endCxn id="24" idx="0"/>
          </p:cNvCxnSpPr>
          <p:nvPr/>
        </p:nvCxnSpPr>
        <p:spPr>
          <a:xfrm rot="10800000" flipV="1">
            <a:off x="1182058" y="3694811"/>
            <a:ext cx="1597811" cy="1943731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9993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1068357"/>
            <a:ext cx="8229600" cy="4893648"/>
          </a:xfrm>
        </p:spPr>
        <p:txBody>
          <a:bodyPr/>
          <a:lstStyle/>
          <a:p>
            <a:pPr lvl="1"/>
            <a:r>
              <a:rPr lang="en-US" dirty="0">
                <a:solidFill>
                  <a:srgbClr val="0000FF"/>
                </a:solidFill>
              </a:rPr>
              <a:t>Non-redundant chains</a:t>
            </a:r>
            <a:r>
              <a:rPr lang="en-US" dirty="0"/>
              <a:t> from the </a:t>
            </a:r>
            <a:r>
              <a:rPr lang="en-US" dirty="0" smtClean="0"/>
              <a:t>PDB</a:t>
            </a:r>
            <a:endParaRPr lang="en-US" dirty="0"/>
          </a:p>
          <a:p>
            <a:pPr lvl="3"/>
            <a:r>
              <a:rPr lang="en-US" dirty="0"/>
              <a:t>The PDB entries of better resolution are </a:t>
            </a:r>
            <a:r>
              <a:rPr lang="en-US" dirty="0" smtClean="0"/>
              <a:t>preferred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More than 30000 </a:t>
            </a:r>
            <a:r>
              <a:rPr lang="en-US" dirty="0">
                <a:solidFill>
                  <a:srgbClr val="0000FF"/>
                </a:solidFill>
              </a:rPr>
              <a:t>domain</a:t>
            </a:r>
            <a:r>
              <a:rPr lang="en-US" dirty="0"/>
              <a:t> </a:t>
            </a:r>
            <a:r>
              <a:rPr lang="en-US" dirty="0" smtClean="0"/>
              <a:t>definitions</a:t>
            </a:r>
          </a:p>
          <a:p>
            <a:pPr lvl="3"/>
            <a:r>
              <a:rPr lang="en-US" dirty="0" smtClean="0"/>
              <a:t>flexible </a:t>
            </a:r>
            <a:r>
              <a:rPr lang="en-US" dirty="0"/>
              <a:t>parts </a:t>
            </a:r>
            <a:r>
              <a:rPr lang="en-US" dirty="0" smtClean="0"/>
              <a:t>removed</a:t>
            </a:r>
          </a:p>
          <a:p>
            <a:pPr lvl="3"/>
            <a:r>
              <a:rPr lang="en-US" dirty="0" smtClean="0">
                <a:solidFill>
                  <a:srgbClr val="0000FF"/>
                </a:solidFill>
              </a:rPr>
              <a:t>hierarchically</a:t>
            </a:r>
            <a:r>
              <a:rPr lang="en-US" dirty="0" smtClean="0"/>
              <a:t> </a:t>
            </a:r>
            <a:r>
              <a:rPr lang="en-US" dirty="0"/>
              <a:t>organized according to 3D </a:t>
            </a:r>
            <a:r>
              <a:rPr lang="en-US" dirty="0" smtClean="0"/>
              <a:t>similarity</a:t>
            </a:r>
          </a:p>
          <a:p>
            <a:endParaRPr lang="en-US" dirty="0" smtClean="0"/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Multimers</a:t>
            </a:r>
            <a:endParaRPr lang="en-US" dirty="0" smtClean="0">
              <a:solidFill>
                <a:srgbClr val="0000FF"/>
              </a:solidFill>
            </a:endParaRPr>
          </a:p>
          <a:p>
            <a:pPr lvl="3"/>
            <a:r>
              <a:rPr lang="en-US" dirty="0" smtClean="0"/>
              <a:t>generated using </a:t>
            </a:r>
            <a:r>
              <a:rPr lang="en-US" dirty="0" smtClean="0">
                <a:solidFill>
                  <a:srgbClr val="FF0000"/>
                </a:solidFill>
              </a:rPr>
              <a:t>PISA</a:t>
            </a:r>
            <a:r>
              <a:rPr lang="en-US" dirty="0" smtClean="0"/>
              <a:t> definition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Relations</a:t>
            </a:r>
          </a:p>
          <a:p>
            <a:pPr lvl="3"/>
            <a:r>
              <a:rPr lang="en-US" dirty="0" smtClean="0"/>
              <a:t>domain entry points to original PDB ID, chain ID and residues</a:t>
            </a:r>
          </a:p>
          <a:p>
            <a:pPr lvl="3"/>
            <a:r>
              <a:rPr lang="en-US" dirty="0" err="1" smtClean="0"/>
              <a:t>multimer</a:t>
            </a:r>
            <a:r>
              <a:rPr lang="en-US" dirty="0"/>
              <a:t> </a:t>
            </a:r>
            <a:r>
              <a:rPr lang="en-US" dirty="0" smtClean="0"/>
              <a:t>entry to original PDB ID, chain 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728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preparation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110" name="Text Placeholder 109"/>
          <p:cNvSpPr>
            <a:spLocks noGrp="1"/>
          </p:cNvSpPr>
          <p:nvPr>
            <p:ph type="body" sz="quarter" idx="16"/>
          </p:nvPr>
        </p:nvSpPr>
        <p:spPr>
          <a:xfrm>
            <a:off x="3312160" y="792949"/>
            <a:ext cx="5831840" cy="1718419"/>
          </a:xfrm>
        </p:spPr>
        <p:txBody>
          <a:bodyPr/>
          <a:lstStyle/>
          <a:p>
            <a:pPr lvl="1"/>
            <a:r>
              <a:rPr lang="en-GB" sz="1800" dirty="0"/>
              <a:t>All models are </a:t>
            </a:r>
            <a:r>
              <a:rPr lang="en-GB" sz="1800" dirty="0" smtClean="0"/>
              <a:t>corrected</a:t>
            </a:r>
          </a:p>
          <a:p>
            <a:pPr lvl="3"/>
            <a:r>
              <a:rPr lang="en-GB" sz="1800" dirty="0" smtClean="0"/>
              <a:t>by </a:t>
            </a:r>
            <a:r>
              <a:rPr lang="en-GB" sz="1800" dirty="0"/>
              <a:t>sequence alignment</a:t>
            </a:r>
          </a:p>
          <a:p>
            <a:pPr lvl="3"/>
            <a:r>
              <a:rPr lang="en-GB" sz="1800" dirty="0" smtClean="0"/>
              <a:t>by </a:t>
            </a:r>
            <a:r>
              <a:rPr lang="en-GB" sz="1800" dirty="0"/>
              <a:t>accessible surface area </a:t>
            </a:r>
          </a:p>
          <a:p>
            <a:pPr lvl="1"/>
            <a:r>
              <a:rPr lang="en-GB" sz="1800" dirty="0" smtClean="0"/>
              <a:t>Several </a:t>
            </a:r>
            <a:r>
              <a:rPr lang="en-GB" sz="1800" dirty="0"/>
              <a:t>input </a:t>
            </a:r>
            <a:r>
              <a:rPr lang="en-GB" sz="1800" dirty="0" smtClean="0"/>
              <a:t>sequences mean protein-protein complex</a:t>
            </a:r>
          </a:p>
          <a:p>
            <a:pPr lvl="3"/>
            <a:r>
              <a:rPr lang="en-GB" sz="1800" dirty="0" smtClean="0"/>
              <a:t>hetero-</a:t>
            </a:r>
            <a:r>
              <a:rPr lang="en-GB" sz="1800" dirty="0" err="1" smtClean="0"/>
              <a:t>multimeric</a:t>
            </a:r>
            <a:r>
              <a:rPr lang="en-GB" sz="1800" dirty="0" smtClean="0"/>
              <a:t> models will be generated if possible</a:t>
            </a:r>
            <a:endParaRPr lang="en-GB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212633" y="2504077"/>
            <a:ext cx="233684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txBody>
          <a:bodyPr wrap="none" lIns="72000" tIns="0" rIns="72000" bIns="0" rtlCol="0">
            <a:spAutoFit/>
          </a:bodyPr>
          <a:lstStyle/>
          <a:p>
            <a:r>
              <a:rPr lang="en-GB" dirty="0" smtClean="0">
                <a:solidFill>
                  <a:srgbClr val="A6A6A6"/>
                </a:solidFill>
              </a:rPr>
              <a:t>M</a:t>
            </a:r>
            <a:r>
              <a:rPr lang="en-GB" b="1" dirty="0" smtClean="0"/>
              <a:t>ARPVP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EE</a:t>
            </a:r>
            <a:r>
              <a:rPr lang="en-GB" b="1" dirty="0" smtClean="0"/>
              <a:t>TVATERV</a:t>
            </a:r>
            <a:r>
              <a:rPr lang="en-GB" dirty="0" smtClean="0">
                <a:solidFill>
                  <a:srgbClr val="A6A6A6"/>
                </a:solidFill>
              </a:rPr>
              <a:t>KE</a:t>
            </a:r>
            <a:endParaRPr lang="en-GB" dirty="0">
              <a:solidFill>
                <a:srgbClr val="A6A6A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1878" y="2897777"/>
            <a:ext cx="816428" cy="194128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432163" y="2897775"/>
            <a:ext cx="625929" cy="193221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215173" y="892265"/>
            <a:ext cx="228770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txBody>
          <a:bodyPr wrap="none" lIns="72000" tIns="0" rIns="72000" bIns="0" rtlCol="0">
            <a:spAutoFit/>
          </a:bodyPr>
          <a:lstStyle/>
          <a:p>
            <a:r>
              <a:rPr lang="en-GB" dirty="0" smtClean="0"/>
              <a:t>MARPVPEETVATERVKE</a:t>
            </a:r>
            <a:endParaRPr lang="en-GB" dirty="0"/>
          </a:p>
        </p:txBody>
      </p:sp>
      <p:sp>
        <p:nvSpPr>
          <p:cNvPr id="84" name="AutoShape 18"/>
          <p:cNvSpPr>
            <a:spLocks/>
          </p:cNvSpPr>
          <p:nvPr/>
        </p:nvSpPr>
        <p:spPr bwMode="auto">
          <a:xfrm rot="1920000">
            <a:off x="484712" y="4166100"/>
            <a:ext cx="514039" cy="514664"/>
          </a:xfrm>
          <a:prstGeom prst="pentagon">
            <a:avLst/>
          </a:prstGeom>
          <a:solidFill>
            <a:srgbClr val="3366FF"/>
          </a:solidFill>
          <a:ln w="19050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" name="AutoShape 17"/>
          <p:cNvSpPr>
            <a:spLocks/>
          </p:cNvSpPr>
          <p:nvPr/>
        </p:nvSpPr>
        <p:spPr bwMode="auto">
          <a:xfrm rot="20460000">
            <a:off x="1520679" y="3071756"/>
            <a:ext cx="578151" cy="6726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6326" y="0"/>
                </a:moveTo>
                <a:lnTo>
                  <a:pt x="0" y="5751"/>
                </a:lnTo>
                <a:lnTo>
                  <a:pt x="0" y="15849"/>
                </a:lnTo>
                <a:lnTo>
                  <a:pt x="6326" y="21600"/>
                </a:lnTo>
                <a:lnTo>
                  <a:pt x="15274" y="21600"/>
                </a:lnTo>
                <a:lnTo>
                  <a:pt x="21600" y="15849"/>
                </a:lnTo>
                <a:lnTo>
                  <a:pt x="21600" y="5751"/>
                </a:lnTo>
                <a:lnTo>
                  <a:pt x="15274" y="0"/>
                </a:lnTo>
                <a:close/>
                <a:moveTo>
                  <a:pt x="6326" y="0"/>
                </a:moveTo>
              </a:path>
            </a:pathLst>
          </a:custGeom>
          <a:solidFill>
            <a:srgbClr val="3366FF"/>
          </a:solidFill>
          <a:ln w="19050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" name="AutoShape 17"/>
          <p:cNvSpPr>
            <a:spLocks/>
          </p:cNvSpPr>
          <p:nvPr/>
        </p:nvSpPr>
        <p:spPr bwMode="auto">
          <a:xfrm rot="21299185">
            <a:off x="1520679" y="3945516"/>
            <a:ext cx="578151" cy="67261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6326" y="0"/>
                </a:moveTo>
                <a:lnTo>
                  <a:pt x="0" y="5751"/>
                </a:lnTo>
                <a:lnTo>
                  <a:pt x="0" y="15849"/>
                </a:lnTo>
                <a:lnTo>
                  <a:pt x="6326" y="21600"/>
                </a:lnTo>
                <a:lnTo>
                  <a:pt x="15274" y="21600"/>
                </a:lnTo>
                <a:lnTo>
                  <a:pt x="21600" y="15849"/>
                </a:lnTo>
                <a:lnTo>
                  <a:pt x="21600" y="5751"/>
                </a:lnTo>
                <a:lnTo>
                  <a:pt x="15274" y="0"/>
                </a:lnTo>
                <a:close/>
                <a:moveTo>
                  <a:pt x="6326" y="0"/>
                </a:moveTo>
              </a:path>
            </a:pathLst>
          </a:custGeom>
          <a:solidFill>
            <a:srgbClr val="569E67"/>
          </a:solidFill>
          <a:ln w="19050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" name="AutoShape 18"/>
          <p:cNvSpPr>
            <a:spLocks/>
          </p:cNvSpPr>
          <p:nvPr/>
        </p:nvSpPr>
        <p:spPr bwMode="auto">
          <a:xfrm rot="593488">
            <a:off x="484712" y="2997700"/>
            <a:ext cx="514039" cy="514664"/>
          </a:xfrm>
          <a:prstGeom prst="pentagon">
            <a:avLst/>
          </a:prstGeom>
          <a:solidFill>
            <a:srgbClr val="569E67"/>
          </a:solidFill>
          <a:ln w="19050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" name="AutoShape 18"/>
          <p:cNvSpPr>
            <a:spLocks/>
          </p:cNvSpPr>
          <p:nvPr/>
        </p:nvSpPr>
        <p:spPr bwMode="auto">
          <a:xfrm rot="4833336">
            <a:off x="484712" y="3581900"/>
            <a:ext cx="514039" cy="514664"/>
          </a:xfrm>
          <a:prstGeom prst="pentagon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6593840" y="2796177"/>
            <a:ext cx="1534160" cy="2222864"/>
            <a:chOff x="6421120" y="3050177"/>
            <a:chExt cx="1534160" cy="2222864"/>
          </a:xfrm>
        </p:grpSpPr>
        <p:grpSp>
          <p:nvGrpSpPr>
            <p:cNvPr id="33" name="Group 32"/>
            <p:cNvGrpSpPr/>
            <p:nvPr/>
          </p:nvGrpSpPr>
          <p:grpSpPr>
            <a:xfrm>
              <a:off x="6505780" y="3236035"/>
              <a:ext cx="1415295" cy="1853766"/>
              <a:chOff x="6932500" y="1966035"/>
              <a:chExt cx="1415295" cy="1853766"/>
            </a:xfrm>
          </p:grpSpPr>
          <p:sp>
            <p:nvSpPr>
              <p:cNvPr id="26" name="Oval 16"/>
              <p:cNvSpPr>
                <a:spLocks noChangeAspect="1"/>
              </p:cNvSpPr>
              <p:nvPr/>
            </p:nvSpPr>
            <p:spPr bwMode="auto">
              <a:xfrm>
                <a:off x="7527766" y="2148245"/>
                <a:ext cx="651034" cy="774472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5" name="Oval 15"/>
              <p:cNvSpPr>
                <a:spLocks noChangeAspect="1"/>
              </p:cNvSpPr>
              <p:nvPr/>
            </p:nvSpPr>
            <p:spPr bwMode="auto">
              <a:xfrm>
                <a:off x="6932500" y="1966035"/>
                <a:ext cx="700377" cy="981720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2" name="Oval 16"/>
              <p:cNvSpPr>
                <a:spLocks noChangeAspect="1"/>
              </p:cNvSpPr>
              <p:nvPr/>
            </p:nvSpPr>
            <p:spPr bwMode="auto">
              <a:xfrm rot="10800000">
                <a:off x="7039180" y="2815285"/>
                <a:ext cx="683586" cy="81319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3" name="Oval 15"/>
              <p:cNvSpPr>
                <a:spLocks noChangeAspect="1"/>
              </p:cNvSpPr>
              <p:nvPr/>
            </p:nvSpPr>
            <p:spPr bwMode="auto">
              <a:xfrm rot="10800000">
                <a:off x="7612399" y="2788995"/>
                <a:ext cx="735396" cy="103080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9" name="Oval 16"/>
              <p:cNvSpPr>
                <a:spLocks noChangeAspect="1"/>
              </p:cNvSpPr>
              <p:nvPr/>
            </p:nvSpPr>
            <p:spPr bwMode="auto">
              <a:xfrm rot="10800000">
                <a:off x="7070337" y="2838576"/>
                <a:ext cx="651034" cy="774472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0" name="Oval 15"/>
              <p:cNvSpPr>
                <a:spLocks noChangeAspect="1"/>
              </p:cNvSpPr>
              <p:nvPr/>
            </p:nvSpPr>
            <p:spPr bwMode="auto">
              <a:xfrm rot="10800000">
                <a:off x="7616260" y="2813538"/>
                <a:ext cx="700377" cy="981720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90" name="Rectangle 89"/>
            <p:cNvSpPr/>
            <p:nvPr/>
          </p:nvSpPr>
          <p:spPr>
            <a:xfrm>
              <a:off x="6421120" y="3050177"/>
              <a:ext cx="1534160" cy="222286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3" name="Down Arrow 92"/>
          <p:cNvSpPr/>
          <p:nvPr/>
        </p:nvSpPr>
        <p:spPr>
          <a:xfrm>
            <a:off x="1168400" y="1554480"/>
            <a:ext cx="484632" cy="561848"/>
          </a:xfrm>
          <a:prstGeom prst="downArrow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ight Arrow 94"/>
          <p:cNvSpPr/>
          <p:nvPr/>
        </p:nvSpPr>
        <p:spPr>
          <a:xfrm>
            <a:off x="2722880" y="3688080"/>
            <a:ext cx="680720" cy="484632"/>
          </a:xfrm>
          <a:prstGeom prst="rightArrow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ight Arrow 95"/>
          <p:cNvSpPr/>
          <p:nvPr/>
        </p:nvSpPr>
        <p:spPr>
          <a:xfrm>
            <a:off x="5648960" y="3698240"/>
            <a:ext cx="680720" cy="484632"/>
          </a:xfrm>
          <a:prstGeom prst="rightArrow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/>
          <p:cNvSpPr txBox="1"/>
          <p:nvPr/>
        </p:nvSpPr>
        <p:spPr>
          <a:xfrm>
            <a:off x="396240" y="5008880"/>
            <a:ext cx="1818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Domain models</a:t>
            </a:r>
            <a:endParaRPr lang="en-GB" sz="2000" dirty="0"/>
          </a:p>
        </p:txBody>
      </p:sp>
      <p:sp>
        <p:nvSpPr>
          <p:cNvPr id="98" name="TextBox 97"/>
          <p:cNvSpPr txBox="1"/>
          <p:nvPr/>
        </p:nvSpPr>
        <p:spPr>
          <a:xfrm>
            <a:off x="3698240" y="5842000"/>
            <a:ext cx="1592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Chain models</a:t>
            </a:r>
            <a:endParaRPr lang="en-GB" sz="2000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3864180" y="2799155"/>
            <a:ext cx="1249370" cy="1023686"/>
            <a:chOff x="3864180" y="2707715"/>
            <a:chExt cx="1249370" cy="1023686"/>
          </a:xfrm>
        </p:grpSpPr>
        <p:grpSp>
          <p:nvGrpSpPr>
            <p:cNvPr id="99" name="Group 98"/>
            <p:cNvGrpSpPr/>
            <p:nvPr/>
          </p:nvGrpSpPr>
          <p:grpSpPr>
            <a:xfrm>
              <a:off x="4500086" y="2889925"/>
              <a:ext cx="613464" cy="841476"/>
              <a:chOff x="4500086" y="2422565"/>
              <a:chExt cx="613464" cy="841476"/>
            </a:xfrm>
          </p:grpSpPr>
          <p:sp>
            <p:nvSpPr>
              <p:cNvPr id="55" name="Oval 16"/>
              <p:cNvSpPr>
                <a:spLocks noChangeAspect="1"/>
              </p:cNvSpPr>
              <p:nvPr/>
            </p:nvSpPr>
            <p:spPr bwMode="auto">
              <a:xfrm rot="1920000">
                <a:off x="4500086" y="2422565"/>
                <a:ext cx="602617" cy="841476"/>
              </a:xfrm>
              <a:prstGeom prst="ellipse">
                <a:avLst/>
              </a:prstGeom>
              <a:solidFill>
                <a:srgbClr val="3366FF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56" name="AutoShape 18"/>
              <p:cNvSpPr>
                <a:spLocks/>
              </p:cNvSpPr>
              <p:nvPr/>
            </p:nvSpPr>
            <p:spPr bwMode="auto">
              <a:xfrm rot="1920000">
                <a:off x="4599511" y="2520180"/>
                <a:ext cx="514039" cy="514664"/>
              </a:xfrm>
              <a:prstGeom prst="pentagon">
                <a:avLst/>
              </a:prstGeom>
              <a:solidFill>
                <a:srgbClr val="3366FF"/>
              </a:solidFill>
              <a:ln w="19050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58" name="Oval 15"/>
            <p:cNvSpPr>
              <a:spLocks noChangeAspect="1"/>
            </p:cNvSpPr>
            <p:nvPr/>
          </p:nvSpPr>
          <p:spPr bwMode="auto">
            <a:xfrm rot="20460000">
              <a:off x="3864180" y="2707715"/>
              <a:ext cx="700377" cy="981720"/>
            </a:xfrm>
            <a:prstGeom prst="ellipse">
              <a:avLst/>
            </a:prstGeom>
            <a:solidFill>
              <a:srgbClr val="3366FF"/>
            </a:solidFill>
            <a:ln w="12700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AutoShape 17"/>
            <p:cNvSpPr>
              <a:spLocks/>
            </p:cNvSpPr>
            <p:nvPr/>
          </p:nvSpPr>
          <p:spPr bwMode="auto">
            <a:xfrm rot="20460000">
              <a:off x="3908279" y="2868556"/>
              <a:ext cx="578151" cy="67261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26" y="0"/>
                  </a:moveTo>
                  <a:lnTo>
                    <a:pt x="0" y="5751"/>
                  </a:lnTo>
                  <a:lnTo>
                    <a:pt x="0" y="15849"/>
                  </a:lnTo>
                  <a:lnTo>
                    <a:pt x="6326" y="21600"/>
                  </a:lnTo>
                  <a:lnTo>
                    <a:pt x="15274" y="21600"/>
                  </a:lnTo>
                  <a:lnTo>
                    <a:pt x="21600" y="15849"/>
                  </a:lnTo>
                  <a:lnTo>
                    <a:pt x="21600" y="5751"/>
                  </a:lnTo>
                  <a:lnTo>
                    <a:pt x="15274" y="0"/>
                  </a:lnTo>
                  <a:close/>
                  <a:moveTo>
                    <a:pt x="6326" y="0"/>
                  </a:moveTo>
                </a:path>
              </a:pathLst>
            </a:custGeom>
            <a:solidFill>
              <a:srgbClr val="3366FF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874340" y="3896435"/>
            <a:ext cx="1246300" cy="981720"/>
            <a:chOff x="3793060" y="4688915"/>
            <a:chExt cx="1246300" cy="981720"/>
          </a:xfrm>
        </p:grpSpPr>
        <p:sp>
          <p:nvSpPr>
            <p:cNvPr id="61" name="Oval 16"/>
            <p:cNvSpPr>
              <a:spLocks noChangeAspect="1"/>
            </p:cNvSpPr>
            <p:nvPr/>
          </p:nvSpPr>
          <p:spPr bwMode="auto">
            <a:xfrm>
              <a:off x="4388326" y="4871125"/>
              <a:ext cx="651034" cy="774472"/>
            </a:xfrm>
            <a:prstGeom prst="ellipse">
              <a:avLst/>
            </a:prstGeom>
            <a:solidFill>
              <a:srgbClr val="569E67"/>
            </a:solidFill>
            <a:ln w="12700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" name="Oval 15"/>
            <p:cNvSpPr>
              <a:spLocks noChangeAspect="1"/>
            </p:cNvSpPr>
            <p:nvPr/>
          </p:nvSpPr>
          <p:spPr bwMode="auto">
            <a:xfrm>
              <a:off x="3793060" y="4688915"/>
              <a:ext cx="700377" cy="981720"/>
            </a:xfrm>
            <a:prstGeom prst="ellipse">
              <a:avLst/>
            </a:prstGeom>
            <a:solidFill>
              <a:srgbClr val="569E67"/>
            </a:solidFill>
            <a:ln w="12700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3" name="AutoShape 17"/>
            <p:cNvSpPr>
              <a:spLocks/>
            </p:cNvSpPr>
            <p:nvPr/>
          </p:nvSpPr>
          <p:spPr bwMode="auto">
            <a:xfrm rot="21299185">
              <a:off x="3837159" y="4849756"/>
              <a:ext cx="578151" cy="67261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26" y="0"/>
                  </a:moveTo>
                  <a:lnTo>
                    <a:pt x="0" y="5751"/>
                  </a:lnTo>
                  <a:lnTo>
                    <a:pt x="0" y="15849"/>
                  </a:lnTo>
                  <a:lnTo>
                    <a:pt x="6326" y="21600"/>
                  </a:lnTo>
                  <a:lnTo>
                    <a:pt x="15274" y="21600"/>
                  </a:lnTo>
                  <a:lnTo>
                    <a:pt x="21600" y="15849"/>
                  </a:lnTo>
                  <a:lnTo>
                    <a:pt x="21600" y="5751"/>
                  </a:lnTo>
                  <a:lnTo>
                    <a:pt x="15274" y="0"/>
                  </a:lnTo>
                  <a:close/>
                  <a:moveTo>
                    <a:pt x="6326" y="0"/>
                  </a:moveTo>
                </a:path>
              </a:pathLst>
            </a:custGeom>
            <a:solidFill>
              <a:srgbClr val="569E67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4" name="AutoShape 18"/>
            <p:cNvSpPr>
              <a:spLocks/>
            </p:cNvSpPr>
            <p:nvPr/>
          </p:nvSpPr>
          <p:spPr bwMode="auto">
            <a:xfrm rot="593488">
              <a:off x="4467431" y="4968740"/>
              <a:ext cx="514039" cy="514664"/>
            </a:xfrm>
            <a:prstGeom prst="pentagon">
              <a:avLst/>
            </a:prstGeom>
            <a:solidFill>
              <a:srgbClr val="569E67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9" name="Rectangle 88"/>
          <p:cNvSpPr/>
          <p:nvPr/>
        </p:nvSpPr>
        <p:spPr>
          <a:xfrm>
            <a:off x="3708400" y="2722881"/>
            <a:ext cx="1534160" cy="306832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/>
          <p:cNvGrpSpPr/>
          <p:nvPr/>
        </p:nvGrpSpPr>
        <p:grpSpPr>
          <a:xfrm>
            <a:off x="4014897" y="5051514"/>
            <a:ext cx="841476" cy="602617"/>
            <a:chOff x="4014897" y="5051514"/>
            <a:chExt cx="841476" cy="602617"/>
          </a:xfrm>
        </p:grpSpPr>
        <p:sp>
          <p:nvSpPr>
            <p:cNvPr id="101" name="Oval 16"/>
            <p:cNvSpPr>
              <a:spLocks noChangeAspect="1"/>
            </p:cNvSpPr>
            <p:nvPr/>
          </p:nvSpPr>
          <p:spPr bwMode="auto">
            <a:xfrm rot="18063997">
              <a:off x="4134326" y="4932085"/>
              <a:ext cx="602617" cy="84147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" name="AutoShape 18"/>
            <p:cNvSpPr>
              <a:spLocks/>
            </p:cNvSpPr>
            <p:nvPr/>
          </p:nvSpPr>
          <p:spPr bwMode="auto">
            <a:xfrm rot="18063997">
              <a:off x="4162631" y="5070340"/>
              <a:ext cx="514039" cy="514664"/>
            </a:xfrm>
            <a:prstGeom prst="pentagon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6518099" y="5120640"/>
            <a:ext cx="1711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/>
              <a:t>Multimeric</a:t>
            </a:r>
            <a:endParaRPr lang="en-GB" sz="2000" dirty="0" smtClean="0"/>
          </a:p>
          <a:p>
            <a:pPr algn="ctr"/>
            <a:r>
              <a:rPr lang="en-GB" sz="2000" dirty="0" smtClean="0"/>
              <a:t>models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456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order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836131" y="1564640"/>
            <a:ext cx="1311002" cy="1941286"/>
            <a:chOff x="2793638" y="1597297"/>
            <a:chExt cx="1311002" cy="1941286"/>
          </a:xfrm>
        </p:grpSpPr>
        <p:sp>
          <p:nvSpPr>
            <p:cNvPr id="8" name="Rectangle 7"/>
            <p:cNvSpPr/>
            <p:nvPr/>
          </p:nvSpPr>
          <p:spPr>
            <a:xfrm>
              <a:off x="2793638" y="1597297"/>
              <a:ext cx="1311002" cy="194128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AutoShape 18"/>
            <p:cNvSpPr>
              <a:spLocks/>
            </p:cNvSpPr>
            <p:nvPr/>
          </p:nvSpPr>
          <p:spPr bwMode="auto">
            <a:xfrm rot="4833336">
              <a:off x="3166952" y="2758941"/>
              <a:ext cx="514039" cy="514664"/>
            </a:xfrm>
            <a:prstGeom prst="pentagon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3019217" y="1851114"/>
              <a:ext cx="841476" cy="602617"/>
              <a:chOff x="4014897" y="5051514"/>
              <a:chExt cx="841476" cy="602617"/>
            </a:xfrm>
          </p:grpSpPr>
          <p:sp>
            <p:nvSpPr>
              <p:cNvPr id="102" name="AutoShape 18"/>
              <p:cNvSpPr>
                <a:spLocks/>
              </p:cNvSpPr>
              <p:nvPr/>
            </p:nvSpPr>
            <p:spPr bwMode="auto">
              <a:xfrm rot="18063997">
                <a:off x="4162631" y="5070340"/>
                <a:ext cx="514039" cy="514664"/>
              </a:xfrm>
              <a:prstGeom prst="pentagon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1" name="Oval 16"/>
              <p:cNvSpPr>
                <a:spLocks noChangeAspect="1"/>
              </p:cNvSpPr>
              <p:nvPr/>
            </p:nvSpPr>
            <p:spPr bwMode="auto">
              <a:xfrm rot="18063997">
                <a:off x="4134326" y="4932085"/>
                <a:ext cx="602617" cy="84147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915768" y="1148080"/>
            <a:ext cx="141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"Structure 3"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486008" y="1148080"/>
            <a:ext cx="141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"Structure 1"</a:t>
            </a:r>
            <a:endParaRPr lang="en-GB" dirty="0"/>
          </a:p>
        </p:txBody>
      </p:sp>
      <p:grpSp>
        <p:nvGrpSpPr>
          <p:cNvPr id="17" name="Group 16"/>
          <p:cNvGrpSpPr/>
          <p:nvPr/>
        </p:nvGrpSpPr>
        <p:grpSpPr>
          <a:xfrm>
            <a:off x="4856480" y="1564640"/>
            <a:ext cx="1534160" cy="4876800"/>
            <a:chOff x="4856480" y="1564640"/>
            <a:chExt cx="1534160" cy="4876800"/>
          </a:xfrm>
        </p:grpSpPr>
        <p:sp>
          <p:nvSpPr>
            <p:cNvPr id="86" name="AutoShape 17"/>
            <p:cNvSpPr>
              <a:spLocks/>
            </p:cNvSpPr>
            <p:nvPr/>
          </p:nvSpPr>
          <p:spPr bwMode="auto">
            <a:xfrm rot="21299185">
              <a:off x="5361161" y="5012316"/>
              <a:ext cx="578151" cy="67261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26" y="0"/>
                  </a:moveTo>
                  <a:lnTo>
                    <a:pt x="0" y="5751"/>
                  </a:lnTo>
                  <a:lnTo>
                    <a:pt x="0" y="15849"/>
                  </a:lnTo>
                  <a:lnTo>
                    <a:pt x="6326" y="21600"/>
                  </a:lnTo>
                  <a:lnTo>
                    <a:pt x="15274" y="21600"/>
                  </a:lnTo>
                  <a:lnTo>
                    <a:pt x="21600" y="15849"/>
                  </a:lnTo>
                  <a:lnTo>
                    <a:pt x="21600" y="5751"/>
                  </a:lnTo>
                  <a:lnTo>
                    <a:pt x="15274" y="0"/>
                  </a:lnTo>
                  <a:close/>
                  <a:moveTo>
                    <a:pt x="6326" y="0"/>
                  </a:moveTo>
                </a:path>
              </a:pathLst>
            </a:custGeom>
            <a:solidFill>
              <a:srgbClr val="569E67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7" name="AutoShape 18"/>
            <p:cNvSpPr>
              <a:spLocks/>
            </p:cNvSpPr>
            <p:nvPr/>
          </p:nvSpPr>
          <p:spPr bwMode="auto">
            <a:xfrm rot="593488">
              <a:off x="5361512" y="5761221"/>
              <a:ext cx="514039" cy="514664"/>
            </a:xfrm>
            <a:prstGeom prst="pentagon">
              <a:avLst/>
            </a:prstGeom>
            <a:solidFill>
              <a:srgbClr val="569E67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4941140" y="1722195"/>
              <a:ext cx="1415295" cy="1853766"/>
              <a:chOff x="6932500" y="1966035"/>
              <a:chExt cx="1415295" cy="1853766"/>
            </a:xfrm>
          </p:grpSpPr>
          <p:sp>
            <p:nvSpPr>
              <p:cNvPr id="26" name="Oval 16"/>
              <p:cNvSpPr>
                <a:spLocks noChangeAspect="1"/>
              </p:cNvSpPr>
              <p:nvPr/>
            </p:nvSpPr>
            <p:spPr bwMode="auto">
              <a:xfrm>
                <a:off x="7527766" y="2148245"/>
                <a:ext cx="651034" cy="774472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5" name="Oval 15"/>
              <p:cNvSpPr>
                <a:spLocks noChangeAspect="1"/>
              </p:cNvSpPr>
              <p:nvPr/>
            </p:nvSpPr>
            <p:spPr bwMode="auto">
              <a:xfrm>
                <a:off x="6932500" y="1966035"/>
                <a:ext cx="700377" cy="981720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2" name="Oval 16"/>
              <p:cNvSpPr>
                <a:spLocks noChangeAspect="1"/>
              </p:cNvSpPr>
              <p:nvPr/>
            </p:nvSpPr>
            <p:spPr bwMode="auto">
              <a:xfrm rot="10800000">
                <a:off x="7039180" y="2815285"/>
                <a:ext cx="683586" cy="81319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3" name="Oval 15"/>
              <p:cNvSpPr>
                <a:spLocks noChangeAspect="1"/>
              </p:cNvSpPr>
              <p:nvPr/>
            </p:nvSpPr>
            <p:spPr bwMode="auto">
              <a:xfrm rot="10800000">
                <a:off x="7612399" y="2788995"/>
                <a:ext cx="735396" cy="103080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9" name="Oval 16"/>
              <p:cNvSpPr>
                <a:spLocks noChangeAspect="1"/>
              </p:cNvSpPr>
              <p:nvPr/>
            </p:nvSpPr>
            <p:spPr bwMode="auto">
              <a:xfrm rot="10800000">
                <a:off x="7070337" y="2838576"/>
                <a:ext cx="651034" cy="774472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0" name="Oval 15"/>
              <p:cNvSpPr>
                <a:spLocks noChangeAspect="1"/>
              </p:cNvSpPr>
              <p:nvPr/>
            </p:nvSpPr>
            <p:spPr bwMode="auto">
              <a:xfrm rot="10800000">
                <a:off x="7616260" y="2813538"/>
                <a:ext cx="700377" cy="981720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90" name="Rectangle 89"/>
            <p:cNvSpPr/>
            <p:nvPr/>
          </p:nvSpPr>
          <p:spPr>
            <a:xfrm>
              <a:off x="4856480" y="1564640"/>
              <a:ext cx="1534160" cy="48768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012260" y="3744035"/>
              <a:ext cx="1246300" cy="981720"/>
              <a:chOff x="3793060" y="4688915"/>
              <a:chExt cx="1246300" cy="981720"/>
            </a:xfrm>
          </p:grpSpPr>
          <p:sp>
            <p:nvSpPr>
              <p:cNvPr id="64" name="AutoShape 18"/>
              <p:cNvSpPr>
                <a:spLocks/>
              </p:cNvSpPr>
              <p:nvPr/>
            </p:nvSpPr>
            <p:spPr bwMode="auto">
              <a:xfrm rot="593488">
                <a:off x="4467431" y="4968740"/>
                <a:ext cx="514039" cy="514664"/>
              </a:xfrm>
              <a:prstGeom prst="pentagon">
                <a:avLst/>
              </a:prstGeom>
              <a:solidFill>
                <a:srgbClr val="569E67"/>
              </a:solidFill>
              <a:ln w="19050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3" name="AutoShape 17"/>
              <p:cNvSpPr>
                <a:spLocks/>
              </p:cNvSpPr>
              <p:nvPr/>
            </p:nvSpPr>
            <p:spPr bwMode="auto">
              <a:xfrm rot="21299185">
                <a:off x="3837159" y="4849756"/>
                <a:ext cx="578151" cy="67261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6326" y="0"/>
                    </a:moveTo>
                    <a:lnTo>
                      <a:pt x="0" y="5751"/>
                    </a:lnTo>
                    <a:lnTo>
                      <a:pt x="0" y="15849"/>
                    </a:lnTo>
                    <a:lnTo>
                      <a:pt x="6326" y="21600"/>
                    </a:lnTo>
                    <a:lnTo>
                      <a:pt x="15274" y="21600"/>
                    </a:lnTo>
                    <a:lnTo>
                      <a:pt x="21600" y="15849"/>
                    </a:lnTo>
                    <a:lnTo>
                      <a:pt x="21600" y="5751"/>
                    </a:lnTo>
                    <a:lnTo>
                      <a:pt x="15274" y="0"/>
                    </a:lnTo>
                    <a:close/>
                    <a:moveTo>
                      <a:pt x="6326" y="0"/>
                    </a:moveTo>
                  </a:path>
                </a:pathLst>
              </a:custGeom>
              <a:solidFill>
                <a:srgbClr val="569E67"/>
              </a:solidFill>
              <a:ln w="19050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1" name="Oval 16"/>
              <p:cNvSpPr>
                <a:spLocks noChangeAspect="1"/>
              </p:cNvSpPr>
              <p:nvPr/>
            </p:nvSpPr>
            <p:spPr bwMode="auto">
              <a:xfrm>
                <a:off x="4388326" y="4871125"/>
                <a:ext cx="651034" cy="774472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62" name="Oval 15"/>
              <p:cNvSpPr>
                <a:spLocks noChangeAspect="1"/>
              </p:cNvSpPr>
              <p:nvPr/>
            </p:nvSpPr>
            <p:spPr bwMode="auto">
              <a:xfrm>
                <a:off x="3793060" y="4688915"/>
                <a:ext cx="700377" cy="981720"/>
              </a:xfrm>
              <a:prstGeom prst="ellipse">
                <a:avLst/>
              </a:prstGeom>
              <a:solidFill>
                <a:srgbClr val="569E67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4958080" y="4937760"/>
              <a:ext cx="1320800" cy="14020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26720" y="1564640"/>
            <a:ext cx="1534160" cy="4572000"/>
            <a:chOff x="426720" y="1605281"/>
            <a:chExt cx="1534160" cy="4572000"/>
          </a:xfrm>
        </p:grpSpPr>
        <p:sp>
          <p:nvSpPr>
            <p:cNvPr id="84" name="AutoShape 18"/>
            <p:cNvSpPr>
              <a:spLocks/>
            </p:cNvSpPr>
            <p:nvPr/>
          </p:nvSpPr>
          <p:spPr bwMode="auto">
            <a:xfrm rot="1920000">
              <a:off x="982553" y="5222738"/>
              <a:ext cx="514039" cy="514664"/>
            </a:xfrm>
            <a:prstGeom prst="pentagon">
              <a:avLst/>
            </a:prstGeom>
            <a:solidFill>
              <a:srgbClr val="3366FF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AutoShape 17"/>
            <p:cNvSpPr>
              <a:spLocks/>
            </p:cNvSpPr>
            <p:nvPr/>
          </p:nvSpPr>
          <p:spPr bwMode="auto">
            <a:xfrm rot="20460000">
              <a:off x="900919" y="3843914"/>
              <a:ext cx="578151" cy="67261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26" y="0"/>
                  </a:moveTo>
                  <a:lnTo>
                    <a:pt x="0" y="5751"/>
                  </a:lnTo>
                  <a:lnTo>
                    <a:pt x="0" y="15849"/>
                  </a:lnTo>
                  <a:lnTo>
                    <a:pt x="6326" y="21600"/>
                  </a:lnTo>
                  <a:lnTo>
                    <a:pt x="15274" y="21600"/>
                  </a:lnTo>
                  <a:lnTo>
                    <a:pt x="21600" y="15849"/>
                  </a:lnTo>
                  <a:lnTo>
                    <a:pt x="21600" y="5751"/>
                  </a:lnTo>
                  <a:lnTo>
                    <a:pt x="15274" y="0"/>
                  </a:lnTo>
                  <a:close/>
                  <a:moveTo>
                    <a:pt x="6326" y="0"/>
                  </a:moveTo>
                </a:path>
              </a:pathLst>
            </a:custGeom>
            <a:solidFill>
              <a:srgbClr val="3366FF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612980" y="2148915"/>
              <a:ext cx="1249370" cy="1023686"/>
              <a:chOff x="3864180" y="2707715"/>
              <a:chExt cx="1249370" cy="1023686"/>
            </a:xfrm>
          </p:grpSpPr>
          <p:sp>
            <p:nvSpPr>
              <p:cNvPr id="59" name="AutoShape 17"/>
              <p:cNvSpPr>
                <a:spLocks/>
              </p:cNvSpPr>
              <p:nvPr/>
            </p:nvSpPr>
            <p:spPr bwMode="auto">
              <a:xfrm rot="20460000">
                <a:off x="3908279" y="2868556"/>
                <a:ext cx="578151" cy="67261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6326" y="0"/>
                    </a:moveTo>
                    <a:lnTo>
                      <a:pt x="0" y="5751"/>
                    </a:lnTo>
                    <a:lnTo>
                      <a:pt x="0" y="15849"/>
                    </a:lnTo>
                    <a:lnTo>
                      <a:pt x="6326" y="21600"/>
                    </a:lnTo>
                    <a:lnTo>
                      <a:pt x="15274" y="21600"/>
                    </a:lnTo>
                    <a:lnTo>
                      <a:pt x="21600" y="15849"/>
                    </a:lnTo>
                    <a:lnTo>
                      <a:pt x="21600" y="5751"/>
                    </a:lnTo>
                    <a:lnTo>
                      <a:pt x="15274" y="0"/>
                    </a:lnTo>
                    <a:close/>
                    <a:moveTo>
                      <a:pt x="6326" y="0"/>
                    </a:moveTo>
                  </a:path>
                </a:pathLst>
              </a:custGeom>
              <a:solidFill>
                <a:srgbClr val="3366FF"/>
              </a:solidFill>
              <a:ln w="19050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4500086" y="2889925"/>
                <a:ext cx="613464" cy="841476"/>
                <a:chOff x="4500086" y="2422565"/>
                <a:chExt cx="613464" cy="841476"/>
              </a:xfrm>
            </p:grpSpPr>
            <p:sp>
              <p:nvSpPr>
                <p:cNvPr id="56" name="AutoShape 18"/>
                <p:cNvSpPr>
                  <a:spLocks/>
                </p:cNvSpPr>
                <p:nvPr/>
              </p:nvSpPr>
              <p:spPr bwMode="auto">
                <a:xfrm rot="1920000">
                  <a:off x="4599511" y="2520180"/>
                  <a:ext cx="514039" cy="514664"/>
                </a:xfrm>
                <a:prstGeom prst="pentagon">
                  <a:avLst/>
                </a:prstGeom>
                <a:solidFill>
                  <a:srgbClr val="3366FF"/>
                </a:solidFill>
                <a:ln w="19050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55" name="Oval 16"/>
                <p:cNvSpPr>
                  <a:spLocks noChangeAspect="1"/>
                </p:cNvSpPr>
                <p:nvPr/>
              </p:nvSpPr>
              <p:spPr bwMode="auto">
                <a:xfrm rot="1920000">
                  <a:off x="4500086" y="2422565"/>
                  <a:ext cx="602617" cy="841476"/>
                </a:xfrm>
                <a:prstGeom prst="ellipse">
                  <a:avLst/>
                </a:prstGeom>
                <a:solidFill>
                  <a:srgbClr val="3366FF"/>
                </a:solidFill>
                <a:ln w="12700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58" name="Oval 15"/>
              <p:cNvSpPr>
                <a:spLocks noChangeAspect="1"/>
              </p:cNvSpPr>
              <p:nvPr/>
            </p:nvSpPr>
            <p:spPr bwMode="auto">
              <a:xfrm rot="20460000">
                <a:off x="3864180" y="2707715"/>
                <a:ext cx="700377" cy="981720"/>
              </a:xfrm>
              <a:prstGeom prst="ellipse">
                <a:avLst/>
              </a:prstGeom>
              <a:solidFill>
                <a:srgbClr val="3366FF"/>
              </a:solidFill>
              <a:ln w="12700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89" name="Rectangle 88"/>
            <p:cNvSpPr/>
            <p:nvPr/>
          </p:nvSpPr>
          <p:spPr>
            <a:xfrm>
              <a:off x="426720" y="1605281"/>
              <a:ext cx="1534160" cy="457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48640" y="3385457"/>
              <a:ext cx="1320800" cy="263942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0080" y="1706880"/>
              <a:ext cx="1147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"Model 1"</a:t>
              </a:r>
              <a:endParaRPr lang="en-GB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29920" y="3434080"/>
              <a:ext cx="1147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"Model 2"</a:t>
              </a:r>
              <a:endParaRPr lang="en-GB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40080" y="4734560"/>
              <a:ext cx="1147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"Model 3"</a:t>
              </a:r>
              <a:endParaRPr lang="en-GB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783840" y="1168400"/>
            <a:ext cx="1415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"Structure 2"</a:t>
            </a:r>
            <a:endParaRPr lang="en-GB" dirty="0"/>
          </a:p>
        </p:txBody>
      </p:sp>
      <p:sp>
        <p:nvSpPr>
          <p:cNvPr id="57" name="TextBox 56"/>
          <p:cNvSpPr txBox="1"/>
          <p:nvPr/>
        </p:nvSpPr>
        <p:spPr>
          <a:xfrm>
            <a:off x="7266342" y="871081"/>
            <a:ext cx="1489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"</a:t>
            </a:r>
            <a:r>
              <a:rPr lang="en-GB" dirty="0" err="1" smtClean="0"/>
              <a:t>Multidomain</a:t>
            </a:r>
            <a:endParaRPr lang="en-GB" dirty="0"/>
          </a:p>
          <a:p>
            <a:pPr algn="ctr"/>
            <a:r>
              <a:rPr lang="en-GB" dirty="0" smtClean="0"/>
              <a:t>model"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97840" y="660400"/>
            <a:ext cx="566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dirty="0">
                <a:sym typeface="Wingdings"/>
              </a:rPr>
              <a:t>	</a:t>
            </a:r>
            <a:r>
              <a:rPr lang="en-GB" dirty="0" smtClean="0">
                <a:sym typeface="Wingdings"/>
              </a:rPr>
              <a:t>	</a:t>
            </a:r>
            <a:r>
              <a:rPr lang="en-GB" dirty="0" smtClean="0"/>
              <a:t>Sequence identity decreases		 </a:t>
            </a:r>
            <a:r>
              <a:rPr lang="en-GB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7244080" y="1564640"/>
            <a:ext cx="1534160" cy="1828800"/>
            <a:chOff x="7244080" y="1767840"/>
            <a:chExt cx="1534160" cy="1828800"/>
          </a:xfrm>
        </p:grpSpPr>
        <p:sp>
          <p:nvSpPr>
            <p:cNvPr id="66" name="AutoShape 17"/>
            <p:cNvSpPr>
              <a:spLocks/>
            </p:cNvSpPr>
            <p:nvPr/>
          </p:nvSpPr>
          <p:spPr bwMode="auto">
            <a:xfrm rot="20460000">
              <a:off x="7722085" y="2025274"/>
              <a:ext cx="578151" cy="67261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326" y="0"/>
                  </a:moveTo>
                  <a:lnTo>
                    <a:pt x="0" y="5751"/>
                  </a:lnTo>
                  <a:lnTo>
                    <a:pt x="0" y="15849"/>
                  </a:lnTo>
                  <a:lnTo>
                    <a:pt x="6326" y="21600"/>
                  </a:lnTo>
                  <a:lnTo>
                    <a:pt x="15274" y="21600"/>
                  </a:lnTo>
                  <a:lnTo>
                    <a:pt x="21600" y="15849"/>
                  </a:lnTo>
                  <a:lnTo>
                    <a:pt x="21600" y="5751"/>
                  </a:lnTo>
                  <a:lnTo>
                    <a:pt x="15274" y="0"/>
                  </a:lnTo>
                  <a:close/>
                  <a:moveTo>
                    <a:pt x="6326" y="0"/>
                  </a:moveTo>
                </a:path>
              </a:pathLst>
            </a:custGeom>
            <a:solidFill>
              <a:srgbClr val="3366FF"/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244080" y="1767840"/>
              <a:ext cx="1534160" cy="18288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350760" y="1869440"/>
              <a:ext cx="1320800" cy="16052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AutoShape 18"/>
            <p:cNvSpPr>
              <a:spLocks/>
            </p:cNvSpPr>
            <p:nvPr/>
          </p:nvSpPr>
          <p:spPr bwMode="auto">
            <a:xfrm rot="4833336">
              <a:off x="7754141" y="2870701"/>
              <a:ext cx="514039" cy="514664"/>
            </a:xfrm>
            <a:prstGeom prst="pentagon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6360160" y="731520"/>
            <a:ext cx="0" cy="34544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57200" y="721360"/>
            <a:ext cx="0" cy="34544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93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pPr lvl="0"/>
            <a:r>
              <a:rPr lang="en-GB" dirty="0" smtClean="0"/>
              <a:t>Multi</a:t>
            </a:r>
            <a:r>
              <a:rPr lang="en-GB" dirty="0"/>
              <a:t>-domain </a:t>
            </a:r>
            <a:r>
              <a:rPr lang="en-GB" dirty="0" smtClean="0"/>
              <a:t>model (test case)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2407920" y="1280160"/>
            <a:ext cx="5232400" cy="3810000"/>
            <a:chOff x="1320800" y="1280160"/>
            <a:chExt cx="5232400" cy="3810000"/>
          </a:xfrm>
        </p:grpSpPr>
        <p:pic>
          <p:nvPicPr>
            <p:cNvPr id="17" name="Picture 3" descr="mult_domain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330960" y="1280160"/>
              <a:ext cx="5222240" cy="381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4714240" y="1310640"/>
              <a:ext cx="1168400" cy="37592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0" y="2529840"/>
              <a:ext cx="1168400" cy="37592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20800" y="2733040"/>
              <a:ext cx="965200" cy="37592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921760" y="3870960"/>
              <a:ext cx="1168400" cy="37592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471919" y="5425440"/>
            <a:ext cx="24642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1ek6 - two domains of </a:t>
            </a:r>
            <a:r>
              <a:rPr lang="en-GB" sz="1600" dirty="0" err="1"/>
              <a:t>isomerase</a:t>
            </a:r>
            <a:r>
              <a:rPr lang="en-GB" sz="1600" dirty="0"/>
              <a:t> (55%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412241" y="5435600"/>
            <a:ext cx="210712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kern="0" dirty="0">
                <a:solidFill>
                  <a:sysClr val="windowText" lastClr="000000"/>
                </a:solidFill>
              </a:rPr>
              <a:t>1yga - 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domain </a:t>
            </a:r>
            <a:r>
              <a:rPr lang="en-US" sz="1600" kern="0" dirty="0">
                <a:solidFill>
                  <a:sysClr val="windowText" lastClr="000000"/>
                </a:solidFill>
              </a:rPr>
              <a:t>of </a:t>
            </a:r>
            <a:r>
              <a:rPr lang="en-US" sz="1600" kern="0" dirty="0" err="1">
                <a:solidFill>
                  <a:sysClr val="windowText" lastClr="000000"/>
                </a:solidFill>
              </a:rPr>
              <a:t>isomerase</a:t>
            </a:r>
            <a:r>
              <a:rPr lang="en-US" sz="1600" kern="0" dirty="0">
                <a:solidFill>
                  <a:sysClr val="windowText" lastClr="000000"/>
                </a:solidFill>
              </a:rPr>
              <a:t> (51%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)</a:t>
            </a:r>
            <a:endParaRPr lang="en-US" sz="1600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0320" y="5364480"/>
            <a:ext cx="23571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1udc - two domains of </a:t>
            </a:r>
            <a:r>
              <a:rPr lang="en-GB" sz="1600" dirty="0" err="1"/>
              <a:t>isomerase</a:t>
            </a:r>
            <a:r>
              <a:rPr lang="en-GB" sz="1600" dirty="0"/>
              <a:t> (49%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492240" y="1686560"/>
            <a:ext cx="227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kern="0" dirty="0">
                <a:solidFill>
                  <a:sysClr val="windowText" lastClr="000000"/>
                </a:solidFill>
              </a:rPr>
              <a:t>1z45 - </a:t>
            </a:r>
            <a:r>
              <a:rPr lang="en-US" sz="1600" kern="0" dirty="0" err="1" smtClean="0">
                <a:solidFill>
                  <a:sysClr val="windowText" lastClr="000000"/>
                </a:solidFill>
              </a:rPr>
              <a:t>isomerase</a:t>
            </a:r>
            <a:endParaRPr lang="en-US" sz="1600" kern="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57120" y="2936240"/>
            <a:ext cx="5252720" cy="21844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377440" y="1249680"/>
            <a:ext cx="990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Target</a:t>
            </a:r>
            <a:endParaRPr lang="en-GB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172230" y="3413760"/>
            <a:ext cx="1895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Multi-domain</a:t>
            </a:r>
          </a:p>
          <a:p>
            <a:pPr algn="ctr"/>
            <a:r>
              <a:rPr lang="en-GB" sz="2400" dirty="0" smtClean="0"/>
              <a:t>model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543083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/>
              <a:pPr/>
              <a:t>83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</a:t>
            </a:r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109" name="Text Placeholder 108"/>
          <p:cNvSpPr>
            <a:spLocks noGrp="1"/>
          </p:cNvSpPr>
          <p:nvPr>
            <p:ph type="body" sz="quarter" idx="4294967295"/>
          </p:nvPr>
        </p:nvSpPr>
        <p:spPr>
          <a:xfrm>
            <a:off x="355600" y="1829435"/>
            <a:ext cx="5246688" cy="2144713"/>
          </a:xfrm>
        </p:spPr>
        <p:txBody>
          <a:bodyPr/>
          <a:lstStyle/>
          <a:p>
            <a:r>
              <a:rPr lang="en-US" dirty="0"/>
              <a:t>Homologues from the Balbes database: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Ensemble search models: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571341" y="2350085"/>
            <a:ext cx="4189350" cy="560459"/>
            <a:chOff x="3741212" y="1963594"/>
            <a:chExt cx="4750419" cy="656900"/>
          </a:xfrm>
        </p:grpSpPr>
        <p:grpSp>
          <p:nvGrpSpPr>
            <p:cNvPr id="91" name="Group 90"/>
            <p:cNvGrpSpPr/>
            <p:nvPr/>
          </p:nvGrpSpPr>
          <p:grpSpPr>
            <a:xfrm>
              <a:off x="3741212" y="2103045"/>
              <a:ext cx="1255154" cy="377998"/>
              <a:chOff x="3530548" y="3034699"/>
              <a:chExt cx="1255154" cy="377998"/>
            </a:xfrm>
          </p:grpSpPr>
          <p:sp>
            <p:nvSpPr>
              <p:cNvPr id="67" name="Oval 66"/>
              <p:cNvSpPr/>
              <p:nvPr/>
            </p:nvSpPr>
            <p:spPr>
              <a:xfrm rot="300132">
                <a:off x="4149685" y="3034699"/>
                <a:ext cx="636017" cy="365760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8" name="Moon 67"/>
              <p:cNvSpPr/>
              <p:nvPr/>
            </p:nvSpPr>
            <p:spPr>
              <a:xfrm rot="3043871">
                <a:off x="3653994" y="2946367"/>
                <a:ext cx="342884" cy="589776"/>
              </a:xfrm>
              <a:prstGeom prst="moon">
                <a:avLst>
                  <a:gd name="adj" fmla="val 77999"/>
                </a:avLst>
              </a:prstGeom>
              <a:solidFill>
                <a:srgbClr val="FF66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5492412" y="1963594"/>
              <a:ext cx="732894" cy="656900"/>
              <a:chOff x="6458010" y="2158184"/>
              <a:chExt cx="732894" cy="656900"/>
            </a:xfrm>
          </p:grpSpPr>
          <p:sp>
            <p:nvSpPr>
              <p:cNvPr id="77" name="Oval 76"/>
              <p:cNvSpPr/>
              <p:nvPr/>
            </p:nvSpPr>
            <p:spPr>
              <a:xfrm rot="3427895">
                <a:off x="6690015" y="2293313"/>
                <a:ext cx="636017" cy="365760"/>
              </a:xfrm>
              <a:prstGeom prst="ellipse">
                <a:avLst/>
              </a:prstGeom>
              <a:solidFill>
                <a:srgbClr val="3366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Moon 77"/>
              <p:cNvSpPr/>
              <p:nvPr/>
            </p:nvSpPr>
            <p:spPr>
              <a:xfrm>
                <a:off x="6458010" y="2225308"/>
                <a:ext cx="342884" cy="589776"/>
              </a:xfrm>
              <a:prstGeom prst="moon">
                <a:avLst>
                  <a:gd name="adj" fmla="val 77999"/>
                </a:avLst>
              </a:prstGeom>
              <a:solidFill>
                <a:srgbClr val="3366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Oval 85"/>
            <p:cNvSpPr/>
            <p:nvPr/>
          </p:nvSpPr>
          <p:spPr>
            <a:xfrm>
              <a:off x="7855614" y="2109164"/>
              <a:ext cx="636017" cy="36576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Moon 89"/>
            <p:cNvSpPr/>
            <p:nvPr/>
          </p:nvSpPr>
          <p:spPr>
            <a:xfrm rot="5400000">
              <a:off x="6844799" y="1997156"/>
              <a:ext cx="342884" cy="589776"/>
            </a:xfrm>
            <a:prstGeom prst="moon">
              <a:avLst>
                <a:gd name="adj" fmla="val 77999"/>
              </a:avLst>
            </a:prstGeom>
            <a:solidFill>
              <a:srgbClr val="6600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17581" y="4134969"/>
            <a:ext cx="4317975" cy="1812773"/>
            <a:chOff x="390586" y="2482141"/>
            <a:chExt cx="4317975" cy="1812773"/>
          </a:xfrm>
        </p:grpSpPr>
        <p:grpSp>
          <p:nvGrpSpPr>
            <p:cNvPr id="115" name="Group 114"/>
            <p:cNvGrpSpPr/>
            <p:nvPr/>
          </p:nvGrpSpPr>
          <p:grpSpPr>
            <a:xfrm>
              <a:off x="390586" y="2482141"/>
              <a:ext cx="4296870" cy="1812773"/>
              <a:chOff x="390585" y="4102978"/>
              <a:chExt cx="4477979" cy="1952738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675098" y="4971017"/>
                <a:ext cx="2066057" cy="448208"/>
                <a:chOff x="3989821" y="3973341"/>
                <a:chExt cx="2248007" cy="487680"/>
              </a:xfrm>
            </p:grpSpPr>
            <p:grpSp>
              <p:nvGrpSpPr>
                <p:cNvPr id="45" name="Group 44"/>
                <p:cNvGrpSpPr>
                  <a:grpSpLocks noChangeAspect="1"/>
                </p:cNvGrpSpPr>
                <p:nvPr/>
              </p:nvGrpSpPr>
              <p:grpSpPr>
                <a:xfrm>
                  <a:off x="3989821" y="3973341"/>
                  <a:ext cx="757937" cy="487680"/>
                  <a:chOff x="1694837" y="4665118"/>
                  <a:chExt cx="1894843" cy="1219200"/>
                </a:xfrm>
              </p:grpSpPr>
              <p:sp>
                <p:nvSpPr>
                  <p:cNvPr id="42" name="Oval 41"/>
                  <p:cNvSpPr/>
                  <p:nvPr/>
                </p:nvSpPr>
                <p:spPr>
                  <a:xfrm>
                    <a:off x="1694837" y="4665118"/>
                    <a:ext cx="1590043" cy="914400"/>
                  </a:xfrm>
                  <a:prstGeom prst="ellipse">
                    <a:avLst/>
                  </a:prstGeom>
                  <a:solidFill>
                    <a:srgbClr val="0080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Oval 42"/>
                  <p:cNvSpPr/>
                  <p:nvPr/>
                </p:nvSpPr>
                <p:spPr>
                  <a:xfrm>
                    <a:off x="1847237" y="4817518"/>
                    <a:ext cx="1590043" cy="914400"/>
                  </a:xfrm>
                  <a:prstGeom prst="ellipse">
                    <a:avLst/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Oval 43"/>
                  <p:cNvSpPr/>
                  <p:nvPr/>
                </p:nvSpPr>
                <p:spPr>
                  <a:xfrm>
                    <a:off x="1999637" y="4969918"/>
                    <a:ext cx="1590043" cy="914400"/>
                  </a:xfrm>
                  <a:prstGeom prst="ellipse">
                    <a:avLst/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" name="Group 45"/>
                <p:cNvGrpSpPr>
                  <a:grpSpLocks noChangeAspect="1"/>
                </p:cNvGrpSpPr>
                <p:nvPr/>
              </p:nvGrpSpPr>
              <p:grpSpPr>
                <a:xfrm>
                  <a:off x="5479891" y="3973341"/>
                  <a:ext cx="757937" cy="487680"/>
                  <a:chOff x="4182509" y="4602725"/>
                  <a:chExt cx="1894843" cy="1219200"/>
                </a:xfrm>
              </p:grpSpPr>
              <p:sp>
                <p:nvSpPr>
                  <p:cNvPr id="25" name="Oval 24"/>
                  <p:cNvSpPr/>
                  <p:nvPr/>
                </p:nvSpPr>
                <p:spPr>
                  <a:xfrm>
                    <a:off x="4182509" y="4602725"/>
                    <a:ext cx="1590043" cy="914400"/>
                  </a:xfrm>
                  <a:prstGeom prst="ellipse">
                    <a:avLst/>
                  </a:prstGeom>
                  <a:solidFill>
                    <a:srgbClr val="0080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4909" y="4755125"/>
                    <a:ext cx="1590043" cy="914400"/>
                  </a:xfrm>
                  <a:prstGeom prst="ellipse">
                    <a:avLst/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Oval 37"/>
                  <p:cNvSpPr/>
                  <p:nvPr/>
                </p:nvSpPr>
                <p:spPr>
                  <a:xfrm>
                    <a:off x="4487309" y="4907525"/>
                    <a:ext cx="1590043" cy="914400"/>
                  </a:xfrm>
                  <a:prstGeom prst="ellipse">
                    <a:avLst/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3" name="Group 102"/>
              <p:cNvGrpSpPr/>
              <p:nvPr/>
            </p:nvGrpSpPr>
            <p:grpSpPr>
              <a:xfrm>
                <a:off x="696347" y="5628533"/>
                <a:ext cx="2023558" cy="427183"/>
                <a:chOff x="4012941" y="4664496"/>
                <a:chExt cx="2201766" cy="464804"/>
              </a:xfrm>
            </p:grpSpPr>
            <p:grpSp>
              <p:nvGrpSpPr>
                <p:cNvPr id="61" name="Group 60"/>
                <p:cNvGrpSpPr>
                  <a:grpSpLocks noChangeAspect="1"/>
                </p:cNvGrpSpPr>
                <p:nvPr/>
              </p:nvGrpSpPr>
              <p:grpSpPr>
                <a:xfrm>
                  <a:off x="4012941" y="4664496"/>
                  <a:ext cx="711696" cy="464804"/>
                  <a:chOff x="303335" y="1205211"/>
                  <a:chExt cx="1779241" cy="1162011"/>
                </a:xfrm>
              </p:grpSpPr>
              <p:sp>
                <p:nvSpPr>
                  <p:cNvPr id="50" name="Moon 49"/>
                  <p:cNvSpPr/>
                  <p:nvPr/>
                </p:nvSpPr>
                <p:spPr>
                  <a:xfrm rot="5400000">
                    <a:off x="611950" y="89659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1" name="Moon 50"/>
                  <p:cNvSpPr/>
                  <p:nvPr/>
                </p:nvSpPr>
                <p:spPr>
                  <a:xfrm rot="5400000">
                    <a:off x="764350" y="104899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2" name="Moon 51"/>
                  <p:cNvSpPr/>
                  <p:nvPr/>
                </p:nvSpPr>
                <p:spPr>
                  <a:xfrm rot="5400000">
                    <a:off x="916750" y="120139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60" name="Group 59"/>
                <p:cNvGrpSpPr>
                  <a:grpSpLocks noChangeAspect="1"/>
                </p:cNvGrpSpPr>
                <p:nvPr/>
              </p:nvGrpSpPr>
              <p:grpSpPr>
                <a:xfrm>
                  <a:off x="5503011" y="4664496"/>
                  <a:ext cx="711696" cy="464804"/>
                  <a:chOff x="2185782" y="1077591"/>
                  <a:chExt cx="1779241" cy="1162011"/>
                </a:xfrm>
              </p:grpSpPr>
              <p:sp>
                <p:nvSpPr>
                  <p:cNvPr id="54" name="Moon 53"/>
                  <p:cNvSpPr/>
                  <p:nvPr/>
                </p:nvSpPr>
                <p:spPr>
                  <a:xfrm rot="5400000">
                    <a:off x="2494397" y="76897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5" name="Moon 54"/>
                  <p:cNvSpPr/>
                  <p:nvPr/>
                </p:nvSpPr>
                <p:spPr>
                  <a:xfrm rot="5400000">
                    <a:off x="2646797" y="92137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6" name="Moon 55"/>
                  <p:cNvSpPr/>
                  <p:nvPr/>
                </p:nvSpPr>
                <p:spPr>
                  <a:xfrm rot="5400000">
                    <a:off x="2799197" y="1073776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113" name="Group 112"/>
              <p:cNvGrpSpPr/>
              <p:nvPr/>
            </p:nvGrpSpPr>
            <p:grpSpPr>
              <a:xfrm>
                <a:off x="390585" y="4102978"/>
                <a:ext cx="4477979" cy="705796"/>
                <a:chOff x="390585" y="4102978"/>
                <a:chExt cx="4477979" cy="705796"/>
              </a:xfrm>
            </p:grpSpPr>
            <p:grpSp>
              <p:nvGrpSpPr>
                <p:cNvPr id="49" name="Group 48"/>
                <p:cNvGrpSpPr>
                  <a:grpSpLocks noChangeAspect="1"/>
                </p:cNvGrpSpPr>
                <p:nvPr/>
              </p:nvGrpSpPr>
              <p:grpSpPr>
                <a:xfrm>
                  <a:off x="390585" y="4226148"/>
                  <a:ext cx="1265616" cy="459455"/>
                  <a:chOff x="4356258" y="1500287"/>
                  <a:chExt cx="3442686" cy="1249796"/>
                </a:xfrm>
              </p:grpSpPr>
              <p:grpSp>
                <p:nvGrpSpPr>
                  <p:cNvPr id="28" name="Group 27"/>
                  <p:cNvGrpSpPr/>
                  <p:nvPr/>
                </p:nvGrpSpPr>
                <p:grpSpPr>
                  <a:xfrm>
                    <a:off x="4356258" y="1500287"/>
                    <a:ext cx="3137886" cy="944996"/>
                    <a:chOff x="4376259" y="1780308"/>
                    <a:chExt cx="3137886" cy="944996"/>
                  </a:xfrm>
                </p:grpSpPr>
                <p:sp>
                  <p:nvSpPr>
                    <p:cNvPr id="22" name="Oval 21"/>
                    <p:cNvSpPr/>
                    <p:nvPr/>
                  </p:nvSpPr>
                  <p:spPr>
                    <a:xfrm rot="300132">
                      <a:off x="5924102" y="1780308"/>
                      <a:ext cx="1590043" cy="914400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3" name="Moon 22"/>
                    <p:cNvSpPr/>
                    <p:nvPr/>
                  </p:nvSpPr>
                  <p:spPr>
                    <a:xfrm rot="3043871">
                      <a:off x="4684874" y="1559478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solidFill>
                      <a:srgbClr val="660066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4508658" y="1652687"/>
                    <a:ext cx="3137886" cy="944996"/>
                    <a:chOff x="4376259" y="1780308"/>
                    <a:chExt cx="3137886" cy="944996"/>
                  </a:xfrm>
                  <a:solidFill>
                    <a:srgbClr val="3366FF"/>
                  </a:solidFill>
                </p:grpSpPr>
                <p:sp>
                  <p:nvSpPr>
                    <p:cNvPr id="30" name="Oval 29"/>
                    <p:cNvSpPr/>
                    <p:nvPr/>
                  </p:nvSpPr>
                  <p:spPr>
                    <a:xfrm rot="300132">
                      <a:off x="5924102" y="1780308"/>
                      <a:ext cx="1590043" cy="914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31" name="Moon 30"/>
                    <p:cNvSpPr/>
                    <p:nvPr/>
                  </p:nvSpPr>
                  <p:spPr>
                    <a:xfrm rot="3043871">
                      <a:off x="4684874" y="1559478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32" name="Group 31"/>
                  <p:cNvGrpSpPr/>
                  <p:nvPr/>
                </p:nvGrpSpPr>
                <p:grpSpPr>
                  <a:xfrm>
                    <a:off x="4661058" y="1805087"/>
                    <a:ext cx="3137886" cy="944996"/>
                    <a:chOff x="4376259" y="1780308"/>
                    <a:chExt cx="3137886" cy="944996"/>
                  </a:xfrm>
                  <a:solidFill>
                    <a:srgbClr val="FF6600"/>
                  </a:solidFill>
                </p:grpSpPr>
                <p:sp>
                  <p:nvSpPr>
                    <p:cNvPr id="33" name="Oval 32"/>
                    <p:cNvSpPr/>
                    <p:nvPr/>
                  </p:nvSpPr>
                  <p:spPr>
                    <a:xfrm rot="300132">
                      <a:off x="5924102" y="1780308"/>
                      <a:ext cx="1590043" cy="914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34" name="Moon 33"/>
                    <p:cNvSpPr/>
                    <p:nvPr/>
                  </p:nvSpPr>
                  <p:spPr>
                    <a:xfrm rot="3043871">
                      <a:off x="4684874" y="1559478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8" name="Group 47"/>
                <p:cNvGrpSpPr>
                  <a:grpSpLocks noChangeAspect="1"/>
                </p:cNvGrpSpPr>
                <p:nvPr/>
              </p:nvGrpSpPr>
              <p:grpSpPr>
                <a:xfrm>
                  <a:off x="2045483" y="4102978"/>
                  <a:ext cx="694752" cy="705796"/>
                  <a:chOff x="1472437" y="2154749"/>
                  <a:chExt cx="1889841" cy="1919882"/>
                </a:xfrm>
              </p:grpSpPr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1472437" y="2154749"/>
                    <a:ext cx="1832236" cy="1642250"/>
                    <a:chOff x="1760048" y="2162361"/>
                    <a:chExt cx="1832236" cy="1642250"/>
                  </a:xfrm>
                  <a:solidFill>
                    <a:schemeClr val="accent5"/>
                  </a:solidFill>
                </p:grpSpPr>
                <p:sp>
                  <p:nvSpPr>
                    <p:cNvPr id="10" name="Oval 9"/>
                    <p:cNvSpPr/>
                    <p:nvPr/>
                  </p:nvSpPr>
                  <p:spPr>
                    <a:xfrm rot="3427895">
                      <a:off x="2340062" y="2500183"/>
                      <a:ext cx="1590043" cy="914400"/>
                    </a:xfrm>
                    <a:prstGeom prst="ellipse">
                      <a:avLst/>
                    </a:prstGeom>
                    <a:solidFill>
                      <a:srgbClr val="008000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" name="Moon 10"/>
                    <p:cNvSpPr/>
                    <p:nvPr/>
                  </p:nvSpPr>
                  <p:spPr>
                    <a:xfrm>
                      <a:off x="1760048" y="2330170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solidFill>
                      <a:srgbClr val="660066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1484832" y="2287148"/>
                    <a:ext cx="1832236" cy="1642250"/>
                    <a:chOff x="1760048" y="2162361"/>
                    <a:chExt cx="1832236" cy="1642250"/>
                  </a:xfrm>
                  <a:solidFill>
                    <a:srgbClr val="FF6600"/>
                  </a:solidFill>
                </p:grpSpPr>
                <p:sp>
                  <p:nvSpPr>
                    <p:cNvPr id="13" name="Oval 12"/>
                    <p:cNvSpPr/>
                    <p:nvPr/>
                  </p:nvSpPr>
                  <p:spPr>
                    <a:xfrm rot="3427895">
                      <a:off x="2340062" y="2500183"/>
                      <a:ext cx="1590043" cy="914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14" name="Moon 13"/>
                    <p:cNvSpPr/>
                    <p:nvPr/>
                  </p:nvSpPr>
                  <p:spPr>
                    <a:xfrm>
                      <a:off x="1760048" y="2330170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1530042" y="2432381"/>
                    <a:ext cx="1832236" cy="1642250"/>
                    <a:chOff x="1760048" y="2162361"/>
                    <a:chExt cx="1832236" cy="1642250"/>
                  </a:xfrm>
                  <a:solidFill>
                    <a:srgbClr val="3366FF"/>
                  </a:solidFill>
                </p:grpSpPr>
                <p:sp>
                  <p:nvSpPr>
                    <p:cNvPr id="6" name="Oval 5"/>
                    <p:cNvSpPr/>
                    <p:nvPr/>
                  </p:nvSpPr>
                  <p:spPr>
                    <a:xfrm rot="3427895">
                      <a:off x="2340062" y="2500183"/>
                      <a:ext cx="1590043" cy="914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" name="Moon 6"/>
                    <p:cNvSpPr/>
                    <p:nvPr/>
                  </p:nvSpPr>
                  <p:spPr>
                    <a:xfrm>
                      <a:off x="1760048" y="2330170"/>
                      <a:ext cx="857211" cy="1474441"/>
                    </a:xfrm>
                    <a:prstGeom prst="moon">
                      <a:avLst>
                        <a:gd name="adj" fmla="val 77999"/>
                      </a:avLst>
                    </a:prstGeom>
                    <a:grpFill/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47" name="Group 46"/>
                <p:cNvGrpSpPr>
                  <a:grpSpLocks noChangeAspect="1"/>
                </p:cNvGrpSpPr>
                <p:nvPr/>
              </p:nvGrpSpPr>
              <p:grpSpPr>
                <a:xfrm>
                  <a:off x="4171973" y="4231772"/>
                  <a:ext cx="696591" cy="448208"/>
                  <a:chOff x="6494968" y="3725050"/>
                  <a:chExt cx="1894843" cy="1219200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6494968" y="3725050"/>
                    <a:ext cx="1590043" cy="914400"/>
                  </a:xfrm>
                  <a:prstGeom prst="ellipse">
                    <a:avLst/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6647368" y="3877450"/>
                    <a:ext cx="1590043" cy="914400"/>
                  </a:xfrm>
                  <a:prstGeom prst="ellipse">
                    <a:avLst/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Oval 40"/>
                  <p:cNvSpPr/>
                  <p:nvPr/>
                </p:nvSpPr>
                <p:spPr>
                  <a:xfrm>
                    <a:off x="6799768" y="4029850"/>
                    <a:ext cx="1590043" cy="914400"/>
                  </a:xfrm>
                  <a:prstGeom prst="ellipse">
                    <a:avLst/>
                  </a:prstGeom>
                  <a:solidFill>
                    <a:srgbClr val="0080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" name="Group 61"/>
                <p:cNvGrpSpPr>
                  <a:grpSpLocks noChangeAspect="1"/>
                </p:cNvGrpSpPr>
                <p:nvPr/>
              </p:nvGrpSpPr>
              <p:grpSpPr>
                <a:xfrm>
                  <a:off x="3129518" y="4242284"/>
                  <a:ext cx="654092" cy="427183"/>
                  <a:chOff x="130004" y="3450153"/>
                  <a:chExt cx="1779241" cy="1162011"/>
                </a:xfrm>
              </p:grpSpPr>
              <p:sp>
                <p:nvSpPr>
                  <p:cNvPr id="57" name="Moon 56"/>
                  <p:cNvSpPr/>
                  <p:nvPr/>
                </p:nvSpPr>
                <p:spPr>
                  <a:xfrm rot="5400000">
                    <a:off x="438619" y="3141538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3366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8" name="Moon 57"/>
                  <p:cNvSpPr/>
                  <p:nvPr/>
                </p:nvSpPr>
                <p:spPr>
                  <a:xfrm rot="5400000">
                    <a:off x="591019" y="3293938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FF6600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9" name="Moon 58"/>
                  <p:cNvSpPr/>
                  <p:nvPr/>
                </p:nvSpPr>
                <p:spPr>
                  <a:xfrm rot="5400000">
                    <a:off x="743419" y="3446338"/>
                    <a:ext cx="857211" cy="1474441"/>
                  </a:xfrm>
                  <a:prstGeom prst="moon">
                    <a:avLst>
                      <a:gd name="adj" fmla="val 77999"/>
                    </a:avLst>
                  </a:pr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</p:grpSp>
        <p:sp>
          <p:nvSpPr>
            <p:cNvPr id="117" name="TextBox 116"/>
            <p:cNvSpPr txBox="1"/>
            <p:nvPr/>
          </p:nvSpPr>
          <p:spPr>
            <a:xfrm>
              <a:off x="2988982" y="3278909"/>
              <a:ext cx="171957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/>
                <a:t>Reference chain</a:t>
              </a:r>
            </a:p>
            <a:p>
              <a:pPr algn="ctr"/>
              <a:r>
                <a:rPr lang="en-US" i="1"/>
                <a:t>on the top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5541818" y="1318492"/>
            <a:ext cx="3313871" cy="4971445"/>
            <a:chOff x="5541818" y="1076047"/>
            <a:chExt cx="3313871" cy="4971445"/>
          </a:xfrm>
        </p:grpSpPr>
        <p:pic>
          <p:nvPicPr>
            <p:cNvPr id="104" name="Picture 103" descr="Figure4w_tri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1818" y="1671943"/>
              <a:ext cx="3310275" cy="4375549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7136110" y="1076047"/>
              <a:ext cx="17195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/>
                <a:t>Reference chain</a:t>
              </a:r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rot="5400000">
              <a:off x="7637463" y="1563687"/>
              <a:ext cx="27622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386080" y="772160"/>
            <a:ext cx="565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3366FF"/>
                </a:solidFill>
              </a:rPr>
              <a:t>Ensemble models are generated if possible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19/09/2013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University of Oulu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/>
              <a:pPr/>
              <a:t>84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models from Balbes</a:t>
            </a:r>
          </a:p>
        </p:txBody>
      </p:sp>
      <p:pic>
        <p:nvPicPr>
          <p:cNvPr id="7" name="Picture 6" descr="ens-1.tiff"/>
          <p:cNvPicPr>
            <a:picLocks noChangeAspect="1"/>
          </p:cNvPicPr>
          <p:nvPr/>
        </p:nvPicPr>
        <p:blipFill>
          <a:blip r:embed="rId2"/>
          <a:srcRect t="11510" b="21375"/>
          <a:stretch>
            <a:fillRect/>
          </a:stretch>
        </p:blipFill>
        <p:spPr>
          <a:xfrm>
            <a:off x="128554" y="836549"/>
            <a:ext cx="5403850" cy="3379780"/>
          </a:xfrm>
          <a:prstGeom prst="rect">
            <a:avLst/>
          </a:prstGeom>
        </p:spPr>
      </p:pic>
      <p:pic>
        <p:nvPicPr>
          <p:cNvPr id="11" name="Picture 10" descr="ens-2.tiff"/>
          <p:cNvPicPr>
            <a:picLocks noChangeAspect="1"/>
          </p:cNvPicPr>
          <p:nvPr/>
        </p:nvPicPr>
        <p:blipFill>
          <a:blip r:embed="rId3"/>
          <a:srcRect t="36173" b="37817"/>
          <a:stretch>
            <a:fillRect/>
          </a:stretch>
        </p:blipFill>
        <p:spPr>
          <a:xfrm>
            <a:off x="128554" y="4917627"/>
            <a:ext cx="5403850" cy="130981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360398" y="840960"/>
            <a:ext cx="2641600" cy="3232945"/>
            <a:chOff x="5829481" y="1923665"/>
            <a:chExt cx="2641600" cy="3232945"/>
          </a:xfrm>
        </p:grpSpPr>
        <p:grpSp>
          <p:nvGrpSpPr>
            <p:cNvPr id="13" name="Group 12"/>
            <p:cNvGrpSpPr/>
            <p:nvPr/>
          </p:nvGrpSpPr>
          <p:grpSpPr>
            <a:xfrm>
              <a:off x="5829481" y="2219899"/>
              <a:ext cx="2641600" cy="2936711"/>
              <a:chOff x="6502400" y="1536375"/>
              <a:chExt cx="2641600" cy="2936711"/>
            </a:xfrm>
          </p:grpSpPr>
          <p:pic>
            <p:nvPicPr>
              <p:cNvPr id="9" name="Picture 8" descr="ens-3.tiff"/>
              <p:cNvPicPr>
                <a:picLocks noChangeAspect="1"/>
              </p:cNvPicPr>
              <p:nvPr/>
            </p:nvPicPr>
            <p:blipFill>
              <a:blip r:embed="rId4"/>
              <a:srcRect b="88360"/>
              <a:stretch>
                <a:fillRect/>
              </a:stretch>
            </p:blipFill>
            <p:spPr>
              <a:xfrm>
                <a:off x="6502400" y="1536375"/>
                <a:ext cx="2641600" cy="1034796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  <p:pic>
            <p:nvPicPr>
              <p:cNvPr id="12" name="Picture 11" descr="ens-3.tiff"/>
              <p:cNvPicPr>
                <a:picLocks noChangeAspect="1"/>
              </p:cNvPicPr>
              <p:nvPr/>
            </p:nvPicPr>
            <p:blipFill>
              <a:blip r:embed="rId4"/>
              <a:srcRect t="55681" b="24904"/>
              <a:stretch>
                <a:fillRect/>
              </a:stretch>
            </p:blipFill>
            <p:spPr>
              <a:xfrm>
                <a:off x="6502400" y="2747093"/>
                <a:ext cx="2641600" cy="1725993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</p:grpSp>
        <p:pic>
          <p:nvPicPr>
            <p:cNvPr id="14" name="Picture 13" descr="ens-1.tiff"/>
            <p:cNvPicPr>
              <a:picLocks noChangeAspect="1"/>
            </p:cNvPicPr>
            <p:nvPr/>
          </p:nvPicPr>
          <p:blipFill>
            <a:blip r:embed="rId2"/>
            <a:srcRect l="6129" t="51629" r="73241" b="45874"/>
            <a:stretch>
              <a:fillRect/>
            </a:stretch>
          </p:blipFill>
          <p:spPr>
            <a:xfrm>
              <a:off x="5892621" y="1923665"/>
              <a:ext cx="2423509" cy="273357"/>
            </a:xfrm>
            <a:prstGeom prst="rect">
              <a:avLst/>
            </a:prstGeom>
          </p:spPr>
        </p:pic>
      </p:grpSp>
      <p:pic>
        <p:nvPicPr>
          <p:cNvPr id="15" name="Picture 14" descr="ens-2.tiff"/>
          <p:cNvPicPr>
            <a:picLocks noChangeAspect="1"/>
          </p:cNvPicPr>
          <p:nvPr/>
        </p:nvPicPr>
        <p:blipFill>
          <a:blip r:embed="rId3"/>
          <a:srcRect l="18387" t="45216" r="68185" b="39461"/>
          <a:stretch>
            <a:fillRect/>
          </a:stretch>
        </p:blipFill>
        <p:spPr>
          <a:xfrm>
            <a:off x="6853040" y="4720265"/>
            <a:ext cx="1577454" cy="167747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V="1">
            <a:off x="1634391" y="866775"/>
            <a:ext cx="4833084" cy="201697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603160" y="1092200"/>
            <a:ext cx="4867490" cy="1854007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793875" y="4749800"/>
            <a:ext cx="5019675" cy="66040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793875" y="6146800"/>
            <a:ext cx="5022850" cy="22860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347702" y="2422511"/>
            <a:ext cx="2638873" cy="266796"/>
          </a:xfrm>
          <a:prstGeom prst="ellipse">
            <a:avLst/>
          </a:prstGeom>
          <a:noFill/>
          <a:ln w="38100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609771" y="5186521"/>
            <a:ext cx="725757" cy="333822"/>
          </a:xfrm>
          <a:prstGeom prst="ellipse">
            <a:avLst/>
          </a:prstGeom>
          <a:noFill/>
          <a:ln w="38100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AMPLE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8136904" cy="2123658"/>
          </a:xfrm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en-GB" sz="2400" b="1" i="1" dirty="0" err="1" smtClean="0"/>
              <a:t>A</a:t>
            </a:r>
            <a:r>
              <a:rPr lang="en-GB" sz="2400" i="1" dirty="0" err="1" smtClean="0"/>
              <a:t>b</a:t>
            </a:r>
            <a:r>
              <a:rPr lang="en-GB" sz="2400" i="1" dirty="0" smtClean="0"/>
              <a:t> </a:t>
            </a:r>
            <a:r>
              <a:rPr lang="en-GB" sz="2400" i="1" dirty="0"/>
              <a:t>initio </a:t>
            </a:r>
            <a:r>
              <a:rPr lang="en-GB" sz="2400" b="1" dirty="0" smtClean="0"/>
              <a:t>M</a:t>
            </a:r>
            <a:r>
              <a:rPr lang="en-GB" sz="2400" dirty="0" smtClean="0"/>
              <a:t>odelling </a:t>
            </a:r>
            <a:r>
              <a:rPr lang="en-GB" sz="2400" dirty="0"/>
              <a:t>of </a:t>
            </a:r>
            <a:r>
              <a:rPr lang="en-GB" sz="2400" b="1" dirty="0" smtClean="0"/>
              <a:t>P</a:t>
            </a:r>
            <a:r>
              <a:rPr lang="en-GB" sz="2400" dirty="0" smtClean="0"/>
              <a:t>roteins </a:t>
            </a:r>
            <a:r>
              <a:rPr lang="en-GB" sz="2400" dirty="0"/>
              <a:t>for </a:t>
            </a:r>
            <a:r>
              <a:rPr lang="en-GB" sz="2400" dirty="0" err="1" smtClean="0"/>
              <a:t>mo</a:t>
            </a:r>
            <a:r>
              <a:rPr lang="en-GB" sz="2400" b="1" dirty="0" err="1" smtClean="0"/>
              <a:t>LE</a:t>
            </a:r>
            <a:r>
              <a:rPr lang="en-GB" sz="2400" dirty="0" err="1" smtClean="0"/>
              <a:t>cular</a:t>
            </a:r>
            <a:r>
              <a:rPr lang="en-GB" sz="2400" dirty="0" smtClean="0"/>
              <a:t> replacement</a:t>
            </a:r>
          </a:p>
          <a:p>
            <a:pPr marL="0" indent="0" eaLnBrk="1" hangingPunct="1">
              <a:lnSpc>
                <a:spcPct val="50000"/>
              </a:lnSpc>
              <a:buNone/>
            </a:pPr>
            <a:endParaRPr lang="en-GB" sz="2400" dirty="0"/>
          </a:p>
          <a:p>
            <a:pPr marL="0" indent="0" eaLnBrk="1" hangingPunct="1">
              <a:lnSpc>
                <a:spcPct val="50000"/>
              </a:lnSpc>
              <a:buNone/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Uses Rosetta to generate </a:t>
            </a:r>
            <a:r>
              <a:rPr lang="en-GB" sz="2400" i="1" dirty="0" err="1" smtClean="0"/>
              <a:t>ab</a:t>
            </a:r>
            <a:r>
              <a:rPr lang="en-GB" sz="2400" i="1" dirty="0" smtClean="0"/>
              <a:t> initio </a:t>
            </a:r>
            <a:r>
              <a:rPr lang="en-GB" sz="2400" dirty="0" smtClean="0"/>
              <a:t>models</a:t>
            </a:r>
          </a:p>
          <a:p>
            <a:pPr eaLnBrk="1" hangingPunct="1">
              <a:lnSpc>
                <a:spcPct val="50000"/>
              </a:lnSpc>
            </a:pPr>
            <a:endParaRPr lang="en-GB" sz="2400" dirty="0" smtClean="0"/>
          </a:p>
          <a:p>
            <a:pPr eaLnBrk="1" hangingPunct="1"/>
            <a:r>
              <a:rPr lang="en-GB" sz="2400" dirty="0" smtClean="0"/>
              <a:t>Several new structures has been already solved</a:t>
            </a:r>
            <a:endParaRPr lang="en-GB" sz="2000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350164" y="3620706"/>
            <a:ext cx="3864646" cy="165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Jaclyn </a:t>
            </a:r>
            <a:r>
              <a:rPr lang="en-GB" sz="2400" i="1" dirty="0" err="1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Bibby</a:t>
            </a: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, Jens Thomas, 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Olga Mayans and Daniel Rigden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Institute of Integrative Biology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705570" y="3605086"/>
            <a:ext cx="365264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Ronan Keegan and Martyn Winn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GB" sz="2400" i="1" dirty="0" smtClean="0">
                <a:solidFill>
                  <a:srgbClr val="9BBB59">
                    <a:lumMod val="50000"/>
                  </a:srgbClr>
                </a:solidFill>
                <a:latin typeface="Calibri"/>
                <a:ea typeface="ＭＳ Ｐゴシック" charset="0"/>
                <a:cs typeface="ＭＳ Ｐゴシック" charset="0"/>
              </a:rPr>
              <a:t>Collaborative Computational Project 4 (CCP4)</a:t>
            </a:r>
          </a:p>
          <a:p>
            <a:pPr algn="ctr" defTabSz="9144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endParaRPr lang="en-GB" sz="2800" i="1" dirty="0" smtClean="0">
              <a:solidFill>
                <a:srgbClr val="9BBB59">
                  <a:lumMod val="50000"/>
                </a:srgb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2" descr="http://euregio3.eu/media/photologue/photos/LVP_UNI_LOGO_CMYK_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5631448"/>
            <a:ext cx="228600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t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5488572"/>
            <a:ext cx="2825435" cy="7487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165304"/>
            <a:ext cx="1403648" cy="6926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322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i="1" dirty="0" err="1" smtClean="0"/>
              <a:t>Ab</a:t>
            </a:r>
            <a:r>
              <a:rPr lang="en-GB" i="1" dirty="0" smtClean="0"/>
              <a:t> initio </a:t>
            </a:r>
            <a:r>
              <a:rPr lang="en-GB" dirty="0" smtClean="0"/>
              <a:t>structure prediction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7504" y="1677223"/>
            <a:ext cx="4680520" cy="2492990"/>
          </a:xfrm>
        </p:spPr>
        <p:txBody>
          <a:bodyPr wrap="square">
            <a:sp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1000’s of “Decoys” assembled of fragments from PDB structures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Decoys are clustered and centroid representatives of largest cluster are considered candidate fold predictions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Side chains added to selected decoys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79512" y="1286411"/>
            <a:ext cx="44644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buFont typeface="Arial" charset="0"/>
              <a:buNone/>
            </a:pPr>
            <a:r>
              <a:rPr lang="en-GB" sz="1800" i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Modest computing  power is needed: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787" y="1763092"/>
            <a:ext cx="4448661" cy="361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64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i="1" dirty="0" err="1" smtClean="0"/>
              <a:t>Ab</a:t>
            </a:r>
            <a:r>
              <a:rPr lang="en-GB" i="1" dirty="0" smtClean="0"/>
              <a:t> initio </a:t>
            </a:r>
            <a:r>
              <a:rPr lang="en-GB" dirty="0" smtClean="0"/>
              <a:t>structure prediction</a:t>
            </a:r>
          </a:p>
        </p:txBody>
      </p:sp>
      <p:pic>
        <p:nvPicPr>
          <p:cNvPr id="6" name="Picture 5" descr="T42morph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872199"/>
            <a:ext cx="3429009" cy="3429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7504" y="1677223"/>
            <a:ext cx="4680520" cy="3600986"/>
          </a:xfrm>
        </p:spPr>
        <p:txBody>
          <a:bodyPr wrap="square">
            <a:sp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1000’s of “Decoys” assembled of fragments from PDB structures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Decoys are clustered and centroid representatives of largest cluster are considered candidate fold predictions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Side chains added to selected decoys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GB" sz="2000" dirty="0"/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Force </a:t>
            </a:r>
            <a:r>
              <a:rPr lang="en-GB" sz="2000" dirty="0"/>
              <a:t>field </a:t>
            </a:r>
            <a:r>
              <a:rPr lang="en-GB" sz="2000" dirty="0" smtClean="0"/>
              <a:t>refinement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9512" y="1286411"/>
            <a:ext cx="4464496" cy="3528392"/>
            <a:chOff x="179512" y="1268760"/>
            <a:chExt cx="4464496" cy="3528392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179512" y="4397042"/>
              <a:ext cx="446449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 eaLnBrk="1" hangingPunct="1">
                <a:buFont typeface="Arial" charset="0"/>
                <a:buNone/>
              </a:pPr>
              <a:r>
                <a:rPr lang="en-GB" sz="2000" i="1" dirty="0" smtClean="0">
                  <a:solidFill>
                    <a:srgbClr val="FF6600"/>
                  </a:solidFill>
                  <a:latin typeface="Calibri"/>
                </a:rPr>
                <a:t>Supercomputing resources are needed:</a:t>
              </a:r>
              <a:endParaRPr lang="en-GB" sz="2000" i="1" dirty="0">
                <a:solidFill>
                  <a:srgbClr val="FF6600"/>
                </a:solidFill>
                <a:latin typeface="Calibri"/>
              </a:endParaRP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 bwMode="auto">
            <a:xfrm>
              <a:off x="179512" y="1268760"/>
              <a:ext cx="44644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 eaLnBrk="1" hangingPunct="1">
                <a:buFont typeface="Arial" charset="0"/>
                <a:buNone/>
              </a:pPr>
              <a:r>
                <a:rPr lang="en-GB" sz="1800" i="1" dirty="0" smtClean="0">
                  <a:solidFill>
                    <a:srgbClr val="9BBB59">
                      <a:lumMod val="75000"/>
                    </a:srgbClr>
                  </a:solidFill>
                  <a:latin typeface="Calibri"/>
                </a:rPr>
                <a:t>Modest computing  power is needed: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902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07504" y="1677223"/>
            <a:ext cx="4680520" cy="3847207"/>
          </a:xfrm>
        </p:spPr>
        <p:txBody>
          <a:bodyPr wrap="square">
            <a:sp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1000’s of “Decoys” assembled of fragments from PDB structures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Decoys are clustered and centroid representatives of largest cluster are considered candidate fold predictions</a:t>
            </a:r>
          </a:p>
          <a:p>
            <a:pPr marL="514350" indent="-514350" eaLnBrk="1" hangingPunct="1">
              <a:lnSpc>
                <a:spcPct val="50000"/>
              </a:lnSpc>
              <a:buFont typeface="Calibri" pitchFamily="34" charset="0"/>
              <a:buAutoNum type="arabicPeriod"/>
            </a:pPr>
            <a:endParaRPr lang="en-GB" sz="2000" dirty="0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 smtClean="0"/>
              <a:t>Side chains added to selected decoys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endParaRPr lang="en-GB" sz="2000" dirty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GB" sz="2000" dirty="0"/>
              <a:t>E</a:t>
            </a:r>
            <a:r>
              <a:rPr lang="en-GB" sz="2000" dirty="0" smtClean="0"/>
              <a:t>nsembles generated from decoy models are used for Molecular Replacement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79512" y="1286411"/>
            <a:ext cx="44644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buFont typeface="Arial" charset="0"/>
              <a:buNone/>
            </a:pPr>
            <a:r>
              <a:rPr lang="en-GB" sz="1800" i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Modest computing  power is needed: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787" y="1763092"/>
            <a:ext cx="4448661" cy="361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AMPLE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88032" y="4293096"/>
            <a:ext cx="4211960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212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ample-pipelin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548680"/>
            <a:ext cx="5715009" cy="572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1313C-265D-CC46-94AB-852BFE0C6B9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89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Assessing Solutions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3970784" cy="452596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Results of structure rebuilding as a </a:t>
            </a:r>
            <a:r>
              <a:rPr lang="en-GB" sz="2400" dirty="0" smtClean="0"/>
              <a:t>criterion</a:t>
            </a:r>
            <a:endParaRPr lang="en-GB" sz="2400" dirty="0"/>
          </a:p>
          <a:p>
            <a:pPr>
              <a:lnSpc>
                <a:spcPct val="50000"/>
              </a:lnSpc>
            </a:pPr>
            <a:endParaRPr lang="en-GB" sz="2400" dirty="0" smtClean="0"/>
          </a:p>
          <a:p>
            <a:r>
              <a:rPr lang="en-GB" sz="2400" dirty="0" smtClean="0"/>
              <a:t>SHELXE </a:t>
            </a:r>
            <a:r>
              <a:rPr lang="en-GB" sz="2400" dirty="0" err="1" smtClean="0"/>
              <a:t>C</a:t>
            </a:r>
            <a:r>
              <a:rPr lang="en-GB" sz="2400" baseline="30000" dirty="0" err="1" smtClean="0">
                <a:latin typeface="Symbol" charset="2"/>
                <a:cs typeface="Symbol" charset="2"/>
              </a:rPr>
              <a:t>a</a:t>
            </a:r>
            <a:r>
              <a:rPr lang="en-GB" sz="2400" dirty="0" smtClean="0"/>
              <a:t> tracing</a:t>
            </a:r>
          </a:p>
          <a:p>
            <a:pPr lvl="1"/>
            <a:r>
              <a:rPr lang="en-GB" sz="2000" dirty="0" smtClean="0"/>
              <a:t>partial </a:t>
            </a:r>
            <a:r>
              <a:rPr lang="en-GB" sz="2000" dirty="0"/>
              <a:t>CC of &gt;25</a:t>
            </a:r>
            <a:r>
              <a:rPr lang="en-GB" sz="2000" dirty="0" smtClean="0"/>
              <a:t>%</a:t>
            </a:r>
          </a:p>
          <a:p>
            <a:pPr lvl="1"/>
            <a:r>
              <a:rPr lang="en-GB" sz="2000" dirty="0" smtClean="0"/>
              <a:t>average </a:t>
            </a:r>
            <a:r>
              <a:rPr lang="en-GB" sz="2000" dirty="0"/>
              <a:t>fragment length of 10 or more</a:t>
            </a:r>
          </a:p>
          <a:p>
            <a:pPr>
              <a:lnSpc>
                <a:spcPct val="50000"/>
              </a:lnSpc>
            </a:pPr>
            <a:endParaRPr lang="en-GB" sz="2400" dirty="0" smtClean="0"/>
          </a:p>
          <a:p>
            <a:r>
              <a:rPr lang="en-GB" sz="2400" dirty="0" smtClean="0"/>
              <a:t>Further rebuilding including side chains</a:t>
            </a:r>
          </a:p>
          <a:p>
            <a:pPr lvl="1"/>
            <a:r>
              <a:rPr lang="en-GB" sz="2000" dirty="0" smtClean="0"/>
              <a:t>ARP</a:t>
            </a:r>
            <a:r>
              <a:rPr lang="en-GB" sz="2000" dirty="0"/>
              <a:t>/</a:t>
            </a:r>
            <a:r>
              <a:rPr lang="en-GB" sz="2000" dirty="0" smtClean="0"/>
              <a:t>wARP</a:t>
            </a:r>
          </a:p>
          <a:p>
            <a:pPr lvl="1"/>
            <a:r>
              <a:rPr lang="en-GB" sz="2000" dirty="0" smtClean="0"/>
              <a:t>Buccaneer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56792"/>
            <a:ext cx="4076576" cy="390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665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Variance and Truncation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23528" y="1172939"/>
            <a:ext cx="3096344" cy="2616101"/>
          </a:xfrm>
        </p:spPr>
        <p:txBody>
          <a:bodyPr>
            <a:spAutoFit/>
          </a:bodyPr>
          <a:lstStyle/>
          <a:p>
            <a:r>
              <a:rPr lang="en-GB" sz="2400" dirty="0" smtClean="0"/>
              <a:t>Strong correlation between</a:t>
            </a:r>
          </a:p>
          <a:p>
            <a:pPr lvl="1">
              <a:lnSpc>
                <a:spcPct val="50000"/>
              </a:lnSpc>
            </a:pPr>
            <a:endParaRPr lang="en-GB" sz="2000" dirty="0" smtClean="0">
              <a:solidFill>
                <a:srgbClr val="CC9900"/>
              </a:solidFill>
            </a:endParaRPr>
          </a:p>
          <a:p>
            <a:pPr lvl="1"/>
            <a:r>
              <a:rPr lang="en-GB" sz="2000" dirty="0" smtClean="0">
                <a:solidFill>
                  <a:srgbClr val="CC9900"/>
                </a:solidFill>
              </a:rPr>
              <a:t>deviation from the true structure</a:t>
            </a:r>
          </a:p>
          <a:p>
            <a:pPr lvl="1">
              <a:lnSpc>
                <a:spcPct val="50000"/>
              </a:lnSpc>
            </a:pPr>
            <a:endParaRPr lang="en-GB" sz="2000" dirty="0">
              <a:solidFill>
                <a:srgbClr val="CC0000"/>
              </a:solidFill>
            </a:endParaRPr>
          </a:p>
          <a:p>
            <a:pPr lvl="1"/>
            <a:r>
              <a:rPr lang="en-GB" sz="2000" dirty="0">
                <a:solidFill>
                  <a:srgbClr val="CC0000"/>
                </a:solidFill>
              </a:rPr>
              <a:t>variability within decoy </a:t>
            </a:r>
            <a:r>
              <a:rPr lang="en-GB" sz="2000" dirty="0" smtClean="0">
                <a:solidFill>
                  <a:srgbClr val="CC0000"/>
                </a:solidFill>
              </a:rPr>
              <a:t>cluster</a:t>
            </a:r>
            <a:endParaRPr lang="en-GB" sz="2000" dirty="0">
              <a:solidFill>
                <a:srgbClr val="CC0000"/>
              </a:solidFill>
            </a:endParaRPr>
          </a:p>
        </p:txBody>
      </p:sp>
      <p:pic>
        <p:nvPicPr>
          <p:cNvPr id="19460" name="Picture 4" descr="ample-truncation-plot.png"/>
          <p:cNvPicPr>
            <a:picLocks noChangeAspect="1"/>
          </p:cNvPicPr>
          <p:nvPr/>
        </p:nvPicPr>
        <p:blipFill rotWithShape="1">
          <a:blip r:embed="rId2"/>
          <a:srcRect r="19697"/>
          <a:stretch/>
        </p:blipFill>
        <p:spPr bwMode="auto">
          <a:xfrm>
            <a:off x="3491880" y="1124744"/>
            <a:ext cx="508281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716016" y="1172939"/>
            <a:ext cx="1737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2P5K test case</a:t>
            </a:r>
            <a:endParaRPr lang="en-GB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3528" y="4503501"/>
            <a:ext cx="7416824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Recipe for model generation:</a:t>
            </a:r>
          </a:p>
          <a:p>
            <a:pPr marL="400050" lvl="1" indent="0" defTabSz="914400">
              <a:buFont typeface="Arial" charset="0"/>
              <a:buNone/>
            </a:pPr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truncation at different </a:t>
            </a:r>
            <a:r>
              <a:rPr lang="en-GB" sz="2400" b="1" i="1" dirty="0" smtClean="0">
                <a:solidFill>
                  <a:prstClr val="black"/>
                </a:solidFill>
                <a:latin typeface="Calibri"/>
              </a:rPr>
              <a:t>Theseus</a:t>
            </a:r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 variance levels</a:t>
            </a:r>
          </a:p>
        </p:txBody>
      </p:sp>
    </p:spTree>
    <p:extLst>
      <p:ext uri="{BB962C8B-B14F-4D97-AF65-F5344CB8AC3E}">
        <p14:creationId xmlns:p14="http://schemas.microsoft.com/office/powerpoint/2010/main" val="2262669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Synergies</a:t>
            </a:r>
            <a:endParaRPr lang="en-GB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693116"/>
              </p:ext>
            </p:extLst>
          </p:nvPr>
        </p:nvGraphicFramePr>
        <p:xfrm>
          <a:off x="302840" y="1340768"/>
          <a:ext cx="8229600" cy="304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925670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/>
                        <a:t>А</a:t>
                      </a:r>
                      <a:r>
                        <a:rPr lang="en-GB" sz="2400" i="1" dirty="0" smtClean="0"/>
                        <a:t>b initio </a:t>
                      </a:r>
                      <a:r>
                        <a:rPr lang="en-GB" sz="2400" dirty="0" smtClean="0"/>
                        <a:t>modelling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Molecular Replacement</a:t>
                      </a:r>
                      <a:endParaRPr lang="en-GB" sz="2400" dirty="0"/>
                    </a:p>
                  </a:txBody>
                  <a:tcPr/>
                </a:tc>
              </a:tr>
              <a:tr h="92567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Produces </a:t>
                      </a:r>
                      <a:r>
                        <a:rPr lang="en-GB" sz="2400" b="1" dirty="0" smtClean="0"/>
                        <a:t>clusters</a:t>
                      </a:r>
                      <a:r>
                        <a:rPr lang="en-GB" sz="2400" dirty="0" smtClean="0"/>
                        <a:t> of similar</a:t>
                      </a:r>
                      <a:r>
                        <a:rPr lang="en-GB" sz="2400" baseline="0" dirty="0" smtClean="0"/>
                        <a:t> model structures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Works effectively with superposed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b="1" baseline="0" dirty="0" smtClean="0"/>
                        <a:t>ensembles</a:t>
                      </a:r>
                      <a:endParaRPr lang="en-GB" sz="2400" dirty="0"/>
                    </a:p>
                  </a:txBody>
                  <a:tcPr/>
                </a:tc>
              </a:tr>
              <a:tr h="925670"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dirty="0" smtClean="0"/>
                        <a:t>Variance</a:t>
                      </a:r>
                      <a:r>
                        <a:rPr lang="en-GB" sz="2400" baseline="0" dirty="0" smtClean="0"/>
                        <a:t> within the cluster </a:t>
                      </a:r>
                      <a:r>
                        <a:rPr lang="en-GB" sz="2400" b="0" baseline="0" dirty="0" smtClean="0"/>
                        <a:t>correlates with similarity to the target structure</a:t>
                      </a:r>
                      <a:endParaRPr lang="en-GB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Works most effectively if unreliable parts of model are </a:t>
                      </a:r>
                      <a:r>
                        <a:rPr lang="en-GB" sz="2400" b="1" dirty="0" smtClean="0"/>
                        <a:t>truncated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7BF1DE-0DAC-46FA-93F0-7B33A2C14A02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92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9570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i="1" dirty="0" err="1"/>
              <a:t>A</a:t>
            </a:r>
            <a:r>
              <a:rPr lang="en-GB" i="1" dirty="0" err="1" smtClean="0"/>
              <a:t>b</a:t>
            </a:r>
            <a:r>
              <a:rPr lang="en-GB" i="1" dirty="0" smtClean="0"/>
              <a:t> </a:t>
            </a:r>
            <a:r>
              <a:rPr lang="en-GB" i="1" dirty="0"/>
              <a:t>initio</a:t>
            </a:r>
            <a:r>
              <a:rPr lang="en-GB" dirty="0"/>
              <a:t> </a:t>
            </a:r>
            <a:r>
              <a:rPr lang="en-GB" dirty="0" smtClean="0"/>
              <a:t>tests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84424" y="1299592"/>
            <a:ext cx="6624736" cy="1877437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000" dirty="0" smtClean="0"/>
              <a:t>Test set of 295 small proteins</a:t>
            </a:r>
            <a:r>
              <a:rPr lang="ru-RU" sz="2000" dirty="0" smtClean="0"/>
              <a:t> </a:t>
            </a:r>
            <a:r>
              <a:rPr lang="en-GB" sz="2000" dirty="0"/>
              <a:t>from the </a:t>
            </a:r>
            <a:r>
              <a:rPr lang="en-GB" sz="2000" dirty="0" smtClean="0"/>
              <a:t>PDB</a:t>
            </a:r>
            <a:r>
              <a:rPr lang="ru-RU" sz="2000" dirty="0" smtClean="0"/>
              <a:t> </a:t>
            </a:r>
            <a:r>
              <a:rPr lang="en-GB" sz="2000" dirty="0" smtClean="0"/>
              <a:t>(40-120 residues)</a:t>
            </a:r>
            <a:endParaRPr lang="ru-RU" sz="2000" dirty="0" smtClean="0"/>
          </a:p>
          <a:p>
            <a:r>
              <a:rPr lang="en-GB" sz="2000" dirty="0" smtClean="0"/>
              <a:t>Resolution </a:t>
            </a:r>
            <a:r>
              <a:rPr lang="en-GB" sz="2000" dirty="0"/>
              <a:t>of 2.2 </a:t>
            </a:r>
            <a:r>
              <a:rPr lang="en-GB" sz="2000" dirty="0" err="1"/>
              <a:t>Å</a:t>
            </a:r>
            <a:r>
              <a:rPr lang="en-GB" sz="2000" dirty="0"/>
              <a:t> or </a:t>
            </a:r>
            <a:r>
              <a:rPr lang="en-GB" sz="2000" dirty="0" smtClean="0"/>
              <a:t>better</a:t>
            </a:r>
            <a:endParaRPr lang="ru-RU" sz="2000" dirty="0" smtClean="0"/>
          </a:p>
          <a:p>
            <a:r>
              <a:rPr lang="en-GB" sz="2000" dirty="0" smtClean="0"/>
              <a:t>Single molecule in the asymmetric unit</a:t>
            </a:r>
          </a:p>
          <a:p>
            <a:r>
              <a:rPr lang="en-GB" sz="2000" dirty="0" smtClean="0"/>
              <a:t>Fragment </a:t>
            </a:r>
            <a:r>
              <a:rPr lang="en-GB" sz="2000" dirty="0"/>
              <a:t>generation </a:t>
            </a:r>
            <a:r>
              <a:rPr lang="en-GB" sz="2000" dirty="0" smtClean="0"/>
              <a:t>step</a:t>
            </a:r>
            <a:r>
              <a:rPr lang="ru-RU" sz="2000" dirty="0" smtClean="0"/>
              <a:t>:</a:t>
            </a:r>
            <a:r>
              <a:rPr lang="en-GB" sz="2000" dirty="0" smtClean="0"/>
              <a:t> 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homologues</a:t>
            </a:r>
            <a:r>
              <a:rPr lang="en-GB" sz="2000" dirty="0" smtClean="0"/>
              <a:t> were </a:t>
            </a:r>
            <a:r>
              <a:rPr lang="en-GB" sz="2000" dirty="0" smtClean="0">
                <a:solidFill>
                  <a:srgbClr val="E46C0A"/>
                </a:solidFill>
              </a:rPr>
              <a:t>excluded</a:t>
            </a:r>
            <a:endParaRPr lang="ru-RU" sz="2000" dirty="0" smtClean="0"/>
          </a:p>
          <a:p>
            <a:r>
              <a:rPr lang="en-GB" sz="2000" dirty="0"/>
              <a:t>1000 decoys generated for each case using </a:t>
            </a:r>
            <a:r>
              <a:rPr lang="en-GB" sz="2000" dirty="0" smtClean="0"/>
              <a:t>Rosetta</a:t>
            </a:r>
            <a:endParaRPr lang="en-GB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685110"/>
              </p:ext>
            </p:extLst>
          </p:nvPr>
        </p:nvGraphicFramePr>
        <p:xfrm>
          <a:off x="484436" y="3733810"/>
          <a:ext cx="777686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4"/>
                <a:gridCol w="1512168"/>
                <a:gridCol w="1512168"/>
                <a:gridCol w="1512168"/>
                <a:gridCol w="1512168"/>
              </a:tblGrid>
              <a:tr h="64008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Fold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dirty="0" smtClean="0"/>
                        <a:t>all-α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2400" dirty="0" smtClean="0"/>
                        <a:t>all-β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2400" dirty="0" smtClean="0"/>
                        <a:t>mixed α-β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400" dirty="0" smtClean="0"/>
                        <a:t>all cases</a:t>
                      </a:r>
                      <a:endParaRPr lang="en-GB" sz="24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Success rate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2400" dirty="0" smtClean="0"/>
                        <a:t>80%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2400" dirty="0" smtClean="0"/>
                        <a:t>2%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2400" dirty="0" smtClean="0"/>
                        <a:t>37%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2400" dirty="0" smtClean="0"/>
                        <a:t>43%</a:t>
                      </a:r>
                      <a:endParaRPr lang="en-GB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136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11663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  <a:cs typeface="Symbol" charset="2"/>
              </a:rPr>
              <a:t>All </a:t>
            </a:r>
            <a:r>
              <a:rPr lang="en-GB" dirty="0" smtClean="0">
                <a:solidFill>
                  <a:prstClr val="black"/>
                </a:solidFill>
                <a:latin typeface="Symbol" charset="2"/>
                <a:cs typeface="Symbol" charset="2"/>
              </a:rPr>
              <a:t>a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-helical proteins are</a:t>
            </a:r>
          </a:p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possible </a:t>
            </a:r>
            <a:r>
              <a:rPr lang="en-GB" i="1" dirty="0" err="1" smtClean="0">
                <a:solidFill>
                  <a:prstClr val="black"/>
                </a:solidFill>
                <a:latin typeface="Calibri"/>
              </a:rPr>
              <a:t>ab</a:t>
            </a:r>
            <a:r>
              <a:rPr lang="en-GB" i="1" dirty="0" smtClean="0">
                <a:solidFill>
                  <a:prstClr val="black"/>
                </a:solidFill>
                <a:latin typeface="Calibri"/>
              </a:rPr>
              <a:t>-initio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 targets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Content Placeholder 8" descr="fig.png"/>
          <p:cNvPicPr>
            <a:picLocks noChangeAspect="1"/>
          </p:cNvPicPr>
          <p:nvPr/>
        </p:nvPicPr>
        <p:blipFill>
          <a:blip r:embed="rId2" cstate="print"/>
          <a:srcRect l="30371" t="2223" r="23828" b="-865"/>
          <a:stretch>
            <a:fillRect/>
          </a:stretch>
        </p:blipFill>
        <p:spPr bwMode="auto">
          <a:xfrm rot="5400000">
            <a:off x="5387316" y="715924"/>
            <a:ext cx="211378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1340768"/>
            <a:ext cx="4680520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spcBef>
                <a:spcPct val="20000"/>
              </a:spcBef>
              <a:defRPr/>
            </a:pPr>
            <a:r>
              <a:rPr lang="en-GB" sz="2400" dirty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Coiled-coil 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proteins</a:t>
            </a:r>
            <a:endParaRPr lang="en-GB" sz="2400" dirty="0" smtClean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Difficult to solve in MR even with good homologues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Initial tests: 80% success rate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Some novel structures have also been solved</a:t>
            </a:r>
          </a:p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defTabSz="914400">
              <a:spcBef>
                <a:spcPct val="20000"/>
              </a:spcBef>
              <a:defRPr/>
            </a:pPr>
            <a:r>
              <a:rPr lang="en-GB" sz="2400" dirty="0" err="1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Transmembrane</a:t>
            </a:r>
            <a:r>
              <a:rPr lang="en-GB" sz="2400" dirty="0" smtClean="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t> Proteins</a:t>
            </a:r>
            <a:endParaRPr lang="en-GB" sz="2400" dirty="0" smtClean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marL="342900" indent="-342900" defTabSz="914400">
              <a:spcBef>
                <a:spcPct val="20000"/>
              </a:spcBef>
              <a:buFont typeface="Arial"/>
              <a:buChar char="•"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V</a:t>
            </a: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ery </a:t>
            </a: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difficult to work with/crystallise</a:t>
            </a:r>
          </a:p>
          <a:p>
            <a:pPr marL="342900" indent="-342900" defTabSz="914400">
              <a:spcBef>
                <a:spcPct val="20000"/>
              </a:spcBef>
              <a:buFont typeface="Arial"/>
              <a:buChar char="•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18 test cases of 1.45 </a:t>
            </a: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- 2.5A resolution </a:t>
            </a:r>
          </a:p>
          <a:p>
            <a:pPr marL="342900" indent="-342900" defTabSz="914400">
              <a:spcBef>
                <a:spcPct val="20000"/>
              </a:spcBef>
              <a:buFont typeface="Arial"/>
              <a:buChar char="•"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7 </a:t>
            </a: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clear and 5 possible </a:t>
            </a: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successes</a:t>
            </a:r>
          </a:p>
          <a:p>
            <a:pPr marL="342900" indent="-342900" defTabSz="914400">
              <a:spcBef>
                <a:spcPct val="20000"/>
              </a:spcBef>
              <a:buFont typeface="Arial"/>
              <a:buChar char="•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223 </a:t>
            </a:r>
            <a:r>
              <a:rPr lang="en-GB" sz="20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residue structure (3GD8) could be largest ever </a:t>
            </a: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solved </a:t>
            </a:r>
            <a:r>
              <a:rPr lang="en-GB" sz="2000" i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ab</a:t>
            </a:r>
            <a:r>
              <a:rPr lang="en-GB" sz="2000" i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</a:t>
            </a:r>
            <a:r>
              <a:rPr lang="en-GB" sz="2000" i="1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initio</a:t>
            </a:r>
            <a:r>
              <a:rPr lang="en-GB" sz="20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.</a:t>
            </a:r>
            <a:endParaRPr lang="en-GB" sz="2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defTabSz="914400">
              <a:spcBef>
                <a:spcPct val="20000"/>
              </a:spcBef>
              <a:defRPr/>
            </a:pPr>
            <a:endParaRPr lang="en-GB" sz="20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33056"/>
            <a:ext cx="3579561" cy="190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92080" y="5733256"/>
            <a:ext cx="3327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>
                <a:solidFill>
                  <a:srgbClr val="000000"/>
                </a:solidFill>
                <a:latin typeface="Calibri"/>
                <a:ea typeface="ＭＳ Ｐゴシック" charset="0"/>
                <a:cs typeface="ＭＳ Ｐゴシック" charset="0"/>
              </a:rPr>
              <a:t>Image: </a:t>
            </a:r>
            <a:r>
              <a:rPr lang="en-GB" sz="1000" dirty="0">
                <a:solidFill>
                  <a:srgbClr val="0070C0"/>
                </a:solidFill>
                <a:latin typeface="Calibri"/>
                <a:ea typeface="ＭＳ Ｐゴシック" charset="0"/>
                <a:cs typeface="ＭＳ Ｐゴシック" charset="0"/>
              </a:rPr>
              <a:t>http://en.wikiversity.org/wiki/File:Cytochrome_C_Oxidase_1OCC_in_Membrane_2.png</a:t>
            </a:r>
          </a:p>
        </p:txBody>
      </p:sp>
    </p:spTree>
    <p:extLst>
      <p:ext uri="{BB962C8B-B14F-4D97-AF65-F5344CB8AC3E}">
        <p14:creationId xmlns:p14="http://schemas.microsoft.com/office/powerpoint/2010/main" val="243544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General targets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3826396" cy="38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4896544" cy="3701008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AMPLE can use </a:t>
            </a:r>
            <a:r>
              <a:rPr lang="en-GB" sz="2400" dirty="0"/>
              <a:t>Rosetta to “re-model” </a:t>
            </a:r>
            <a:r>
              <a:rPr lang="en-GB" sz="2400" dirty="0" smtClean="0"/>
              <a:t>a </a:t>
            </a:r>
            <a:r>
              <a:rPr lang="en-GB" sz="2400" dirty="0" smtClean="0">
                <a:solidFill>
                  <a:srgbClr val="FF6600"/>
                </a:solidFill>
              </a:rPr>
              <a:t>particular set of templates</a:t>
            </a:r>
          </a:p>
          <a:p>
            <a:endParaRPr lang="en-GB" sz="2400" dirty="0" smtClean="0"/>
          </a:p>
          <a:p>
            <a:r>
              <a:rPr lang="en-GB" sz="2400" dirty="0"/>
              <a:t>Remodelling related NMR </a:t>
            </a:r>
            <a:r>
              <a:rPr lang="en-GB" sz="2400" dirty="0" smtClean="0"/>
              <a:t>structures</a:t>
            </a:r>
          </a:p>
          <a:p>
            <a:endParaRPr lang="en-GB" sz="2400" dirty="0" smtClean="0"/>
          </a:p>
          <a:p>
            <a:r>
              <a:rPr lang="en-GB" sz="2400" dirty="0" smtClean="0"/>
              <a:t>Exploiting </a:t>
            </a:r>
            <a:r>
              <a:rPr lang="en-GB" sz="2400" dirty="0"/>
              <a:t>distant </a:t>
            </a:r>
            <a:r>
              <a:rPr lang="en-GB" sz="2400" dirty="0" smtClean="0"/>
              <a:t>homologues</a:t>
            </a:r>
          </a:p>
        </p:txBody>
      </p:sp>
    </p:spTree>
    <p:extLst>
      <p:ext uri="{BB962C8B-B14F-4D97-AF65-F5344CB8AC3E}">
        <p14:creationId xmlns:p14="http://schemas.microsoft.com/office/powerpoint/2010/main" val="3823128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 smtClean="0"/>
              <a:t>AMPLE usage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r>
              <a:rPr lang="en-GB" sz="2800" dirty="0" smtClean="0"/>
              <a:t>Complete run:					2 </a:t>
            </a:r>
            <a:r>
              <a:rPr lang="en-GB" sz="2800" dirty="0"/>
              <a:t>CPU days </a:t>
            </a:r>
            <a:endParaRPr lang="en-GB" sz="2800" dirty="0" smtClean="0"/>
          </a:p>
          <a:p>
            <a:r>
              <a:rPr lang="en-GB" sz="2800" dirty="0" smtClean="0"/>
              <a:t>A parallelised version on a cluster:	           1 hour</a:t>
            </a:r>
          </a:p>
          <a:p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Distributed as a part of CCP4 suite</a:t>
            </a:r>
          </a:p>
          <a:p>
            <a:r>
              <a:rPr lang="en-GB" sz="2800" dirty="0" smtClean="0"/>
              <a:t>6.3.0: beta version</a:t>
            </a:r>
            <a:endParaRPr lang="en-GB" sz="2800" dirty="0"/>
          </a:p>
          <a:p>
            <a:r>
              <a:rPr lang="en-GB" sz="2800" dirty="0" smtClean="0"/>
              <a:t>6.4.0 (upcoming and installed here): improved </a:t>
            </a:r>
            <a:r>
              <a:rPr lang="en-GB" sz="2800" dirty="0"/>
              <a:t>and more robust version </a:t>
            </a:r>
          </a:p>
          <a:p>
            <a:r>
              <a:rPr lang="en-GB" sz="2800" dirty="0" smtClean="0"/>
              <a:t>Currently required non-CCP4 </a:t>
            </a:r>
            <a:r>
              <a:rPr lang="en-GB" sz="2800" dirty="0"/>
              <a:t>packages:</a:t>
            </a:r>
          </a:p>
          <a:p>
            <a:pPr lvl="1"/>
            <a:r>
              <a:rPr lang="en-GB" sz="2400" dirty="0"/>
              <a:t>Rosetta, SHELXE, Theseus, SPICKER, </a:t>
            </a:r>
            <a:r>
              <a:rPr lang="en-GB" sz="2400" dirty="0" err="1" smtClean="0"/>
              <a:t>Maxcluster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6933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obet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00438"/>
            <a:ext cx="3190588" cy="2714644"/>
          </a:xfrm>
          <a:prstGeom prst="rect">
            <a:avLst/>
          </a:prstGeom>
        </p:spPr>
      </p:pic>
      <p:pic>
        <p:nvPicPr>
          <p:cNvPr id="26626" name="Picture 6" descr="ccp4i-mr-gui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8001000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 descr="http://ccp4wiki.org/~ccp4wiki/wiki/images/5/53/Ample-gu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1708562"/>
            <a:ext cx="4857777" cy="322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Elbow Connector 10"/>
          <p:cNvCxnSpPr/>
          <p:nvPr/>
        </p:nvCxnSpPr>
        <p:spPr>
          <a:xfrm flipV="1">
            <a:off x="2500298" y="4071942"/>
            <a:ext cx="1714512" cy="1143009"/>
          </a:xfrm>
          <a:prstGeom prst="bentConnector3">
            <a:avLst>
              <a:gd name="adj1" fmla="val 50000"/>
            </a:avLst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57620" y="5072074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Documentation available from </a:t>
            </a:r>
            <a:r>
              <a:rPr lang="en-GB" sz="2400" i="1" dirty="0" smtClean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http://ccp4wiki.org</a:t>
            </a:r>
            <a:endParaRPr lang="en-GB" sz="2400" i="1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050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/>
              <a:t>Acknowledgements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914563"/>
            <a:ext cx="8229600" cy="4237058"/>
          </a:xfrm>
        </p:spPr>
        <p:txBody>
          <a:bodyPr/>
          <a:lstStyle/>
          <a:p>
            <a:r>
              <a:rPr lang="en-US" i="1" dirty="0"/>
              <a:t>							</a:t>
            </a:r>
            <a:r>
              <a:rPr lang="en-US" i="1" dirty="0" err="1" smtClean="0"/>
              <a:t>AmoRe</a:t>
            </a:r>
            <a:endParaRPr lang="en-US" i="1" dirty="0"/>
          </a:p>
          <a:p>
            <a:r>
              <a:rPr lang="en-US" dirty="0"/>
              <a:t>				</a:t>
            </a:r>
            <a:r>
              <a:rPr lang="en-GB" dirty="0"/>
              <a:t>Jorge </a:t>
            </a:r>
            <a:r>
              <a:rPr lang="en-GB" dirty="0" err="1" smtClean="0"/>
              <a:t>Navaza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dirty="0" smtClean="0"/>
              <a:t>IBS </a:t>
            </a:r>
            <a:r>
              <a:rPr lang="en-US" dirty="0"/>
              <a:t>Grenoble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							Molrep</a:t>
            </a:r>
            <a:endParaRPr lang="en-US" i="1" dirty="0"/>
          </a:p>
          <a:p>
            <a:r>
              <a:rPr lang="en-US" dirty="0" smtClean="0"/>
              <a:t>				Alexey </a:t>
            </a:r>
            <a:r>
              <a:rPr lang="en-US" dirty="0" err="1" smtClean="0"/>
              <a:t>Vagin</a:t>
            </a:r>
            <a:r>
              <a:rPr lang="en-US" dirty="0" smtClean="0"/>
              <a:t>			University </a:t>
            </a:r>
            <a:r>
              <a:rPr lang="en-US" dirty="0"/>
              <a:t>of </a:t>
            </a:r>
            <a:r>
              <a:rPr lang="en-US" dirty="0" smtClean="0"/>
              <a:t>York</a:t>
            </a:r>
          </a:p>
          <a:p>
            <a:r>
              <a:rPr lang="en-US" dirty="0" smtClean="0"/>
              <a:t>				</a:t>
            </a:r>
          </a:p>
          <a:p>
            <a:endParaRPr lang="en-US" dirty="0"/>
          </a:p>
          <a:p>
            <a:pPr marL="0" lvl="1" indent="0">
              <a:spcBef>
                <a:spcPts val="320"/>
              </a:spcBef>
              <a:buNone/>
            </a:pPr>
            <a:r>
              <a:rPr lang="en-GB" i="1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			Phaser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Randy Read	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Cambridge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Airlie McCoy	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Cambridge</a:t>
            </a:r>
          </a:p>
          <a:p>
            <a:pPr marL="0" lvl="1" indent="0">
              <a:spcBef>
                <a:spcPts val="320"/>
              </a:spcBef>
              <a:buNone/>
            </a:pP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		Gabor </a:t>
            </a: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Bunkozci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		University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of 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ＭＳ Ｐゴシック" charset="0"/>
              </a:rPr>
              <a:t>Cambridge</a:t>
            </a:r>
            <a:endParaRPr lang="en-GB" dirty="0">
              <a:solidFill>
                <a:prstClr val="black"/>
              </a:solidFill>
              <a:latin typeface="Calibri" pitchFamily="34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88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0807"/>
          </a:xfrm>
        </p:spPr>
        <p:txBody>
          <a:bodyPr/>
          <a:lstStyle/>
          <a:p>
            <a:r>
              <a:rPr lang="en-US" dirty="0"/>
              <a:t>Acknowledgements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19/09/2013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University of Oulu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D37A-D47E-1E4F-85D0-08D79A5594C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1065092"/>
            <a:ext cx="8229600" cy="4934685"/>
          </a:xfrm>
        </p:spPr>
        <p:txBody>
          <a:bodyPr/>
          <a:lstStyle/>
          <a:p>
            <a:r>
              <a:rPr lang="en-US" i="1" dirty="0" smtClean="0"/>
              <a:t>						</a:t>
            </a:r>
            <a:r>
              <a:rPr lang="en-US" i="1" dirty="0"/>
              <a:t>	</a:t>
            </a:r>
            <a:r>
              <a:rPr lang="en-US" i="1" dirty="0" smtClean="0"/>
              <a:t>Balbes</a:t>
            </a:r>
          </a:p>
          <a:p>
            <a:r>
              <a:rPr lang="en-US" dirty="0" smtClean="0"/>
              <a:t>				Alexey </a:t>
            </a:r>
            <a:r>
              <a:rPr lang="en-US" dirty="0" err="1" smtClean="0"/>
              <a:t>Vagin</a:t>
            </a:r>
            <a:r>
              <a:rPr lang="en-US" dirty="0" smtClean="0"/>
              <a:t>			University </a:t>
            </a:r>
            <a:r>
              <a:rPr lang="en-US" dirty="0"/>
              <a:t>of </a:t>
            </a:r>
            <a:r>
              <a:rPr lang="en-US" dirty="0" smtClean="0"/>
              <a:t>York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Fei</a:t>
            </a:r>
            <a:r>
              <a:rPr lang="en-US" dirty="0" smtClean="0"/>
              <a:t> Long				MRC LMB</a:t>
            </a:r>
          </a:p>
          <a:p>
            <a:r>
              <a:rPr lang="en-US" dirty="0"/>
              <a:t>				</a:t>
            </a:r>
            <a:r>
              <a:rPr lang="en-US" dirty="0" err="1"/>
              <a:t>Garib</a:t>
            </a:r>
            <a:r>
              <a:rPr lang="en-US" dirty="0"/>
              <a:t> </a:t>
            </a:r>
            <a:r>
              <a:rPr lang="en-US" dirty="0" err="1"/>
              <a:t>Murshudov</a:t>
            </a:r>
            <a:r>
              <a:rPr lang="en-US" dirty="0"/>
              <a:t>		MRC </a:t>
            </a:r>
            <a:r>
              <a:rPr lang="en-US" dirty="0" smtClean="0"/>
              <a:t>LMB</a:t>
            </a:r>
          </a:p>
          <a:p>
            <a:endParaRPr lang="en-US" dirty="0" smtClean="0"/>
          </a:p>
          <a:p>
            <a:r>
              <a:rPr lang="en-US" i="1" dirty="0" smtClean="0"/>
              <a:t>							</a:t>
            </a:r>
            <a:r>
              <a:rPr lang="en-US" i="1" dirty="0" err="1" smtClean="0"/>
              <a:t>MrBUMP</a:t>
            </a:r>
            <a:endParaRPr lang="en-US" i="1" dirty="0" smtClean="0"/>
          </a:p>
          <a:p>
            <a:r>
              <a:rPr lang="en-US" dirty="0" smtClean="0"/>
              <a:t>				Ronan Keegan		STFC RAL</a:t>
            </a:r>
          </a:p>
          <a:p>
            <a:r>
              <a:rPr lang="en-US" dirty="0" smtClean="0"/>
              <a:t>				</a:t>
            </a:r>
            <a:r>
              <a:rPr lang="en-US" dirty="0" err="1" smtClean="0"/>
              <a:t>Martyn</a:t>
            </a:r>
            <a:r>
              <a:rPr lang="en-US" dirty="0" smtClean="0"/>
              <a:t> Winn			STFC DL</a:t>
            </a:r>
          </a:p>
          <a:p>
            <a:endParaRPr lang="en-US" dirty="0" smtClean="0"/>
          </a:p>
          <a:p>
            <a:r>
              <a:rPr lang="en-US" i="1" dirty="0" smtClean="0"/>
              <a:t>							Ample</a:t>
            </a:r>
          </a:p>
          <a:p>
            <a:r>
              <a:rPr lang="en-US" i="1" dirty="0"/>
              <a:t>	</a:t>
            </a:r>
            <a:r>
              <a:rPr lang="en-US" i="1" dirty="0" smtClean="0"/>
              <a:t>			</a:t>
            </a:r>
            <a:r>
              <a:rPr lang="en-US" dirty="0" smtClean="0"/>
              <a:t>Ronan </a:t>
            </a:r>
            <a:r>
              <a:rPr lang="en-US" dirty="0"/>
              <a:t>Keegan		STFC </a:t>
            </a:r>
            <a:r>
              <a:rPr lang="en-US" dirty="0" smtClean="0"/>
              <a:t>RAL</a:t>
            </a:r>
          </a:p>
          <a:p>
            <a:r>
              <a:rPr lang="en-US" dirty="0" smtClean="0"/>
              <a:t>				Jaclyn </a:t>
            </a:r>
            <a:r>
              <a:rPr lang="en-US" dirty="0" err="1"/>
              <a:t>Bibby</a:t>
            </a:r>
            <a:r>
              <a:rPr lang="en-US" dirty="0"/>
              <a:t>			University of </a:t>
            </a:r>
            <a:r>
              <a:rPr lang="en-US" dirty="0" smtClean="0"/>
              <a:t>Liverpool</a:t>
            </a:r>
          </a:p>
          <a:p>
            <a:r>
              <a:rPr lang="en-US" dirty="0" smtClean="0"/>
              <a:t>				Daniel </a:t>
            </a:r>
            <a:r>
              <a:rPr lang="en-US" dirty="0" err="1" smtClean="0"/>
              <a:t>Rigden</a:t>
            </a:r>
            <a:r>
              <a:rPr lang="en-US" dirty="0" smtClean="0"/>
              <a:t>		University </a:t>
            </a:r>
            <a:r>
              <a:rPr lang="en-US" dirty="0"/>
              <a:t>of Liverpool</a:t>
            </a:r>
          </a:p>
          <a:p>
            <a:r>
              <a:rPr lang="en-US" dirty="0" smtClean="0"/>
              <a:t>				Olga Mayans			University </a:t>
            </a:r>
            <a:r>
              <a:rPr lang="en-US" dirty="0"/>
              <a:t>of Liverpool</a:t>
            </a:r>
          </a:p>
        </p:txBody>
      </p:sp>
    </p:spTree>
    <p:extLst>
      <p:ext uri="{BB962C8B-B14F-4D97-AF65-F5344CB8AC3E}">
        <p14:creationId xmlns:p14="http://schemas.microsoft.com/office/powerpoint/2010/main" val="530574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8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4736</TotalTime>
  <Words>4144</Words>
  <Application>Microsoft Macintosh PowerPoint</Application>
  <PresentationFormat>On-screen Show (4:3)</PresentationFormat>
  <Paragraphs>1275</Paragraphs>
  <Slides>99</Slides>
  <Notes>44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0" baseType="lpstr">
      <vt:lpstr>Office Theme</vt:lpstr>
      <vt:lpstr>1_Default Design</vt:lpstr>
      <vt:lpstr>9_Office Theme</vt:lpstr>
      <vt:lpstr>3_Office Theme</vt:lpstr>
      <vt:lpstr>4_Office Theme</vt:lpstr>
      <vt:lpstr>8_Default Theme</vt:lpstr>
      <vt:lpstr>5_Office Theme</vt:lpstr>
      <vt:lpstr>1_Office Theme</vt:lpstr>
      <vt:lpstr>12_Office Theme</vt:lpstr>
      <vt:lpstr>10_Office Theme</vt:lpstr>
      <vt:lpstr>Equation</vt:lpstr>
      <vt:lpstr>Molecular replacement in CCP4</vt:lpstr>
      <vt:lpstr>Daresbury -1979</vt:lpstr>
      <vt:lpstr>Collaborative Computational Project No. 4 </vt:lpstr>
      <vt:lpstr>PowerPoint Presentation</vt:lpstr>
      <vt:lpstr>PowerPoint Presentation</vt:lpstr>
      <vt:lpstr>Molecular Replacement in CCP4</vt:lpstr>
      <vt:lpstr>Molecular Replacement in CCP4</vt:lpstr>
      <vt:lpstr>Molecular Replacement</vt:lpstr>
      <vt:lpstr>Two similar structures</vt:lpstr>
      <vt:lpstr>Model error</vt:lpstr>
      <vt:lpstr>Probability density of Fobs</vt:lpstr>
      <vt:lpstr>Probability density of Fobs</vt:lpstr>
      <vt:lpstr>Probability density of |Fobs|</vt:lpstr>
      <vt:lpstr>MR Problem</vt:lpstr>
      <vt:lpstr>Likelihood of |Fobs|</vt:lpstr>
      <vt:lpstr>Likelihood of |Fobs| </vt:lpstr>
      <vt:lpstr>Likelihood of |Fobs| </vt:lpstr>
      <vt:lpstr>Brute search</vt:lpstr>
      <vt:lpstr>Brute search</vt:lpstr>
      <vt:lpstr>Fast search</vt:lpstr>
      <vt:lpstr>Fast search</vt:lpstr>
      <vt:lpstr>Separability</vt:lpstr>
      <vt:lpstr>Model error</vt:lpstr>
      <vt:lpstr>Rotation search</vt:lpstr>
      <vt:lpstr>Rotation peaks</vt:lpstr>
      <vt:lpstr>Translation search</vt:lpstr>
      <vt:lpstr>Packing</vt:lpstr>
      <vt:lpstr>Packing</vt:lpstr>
      <vt:lpstr>Packing</vt:lpstr>
      <vt:lpstr>Refinement</vt:lpstr>
      <vt:lpstr>Identifying solutions</vt:lpstr>
      <vt:lpstr>Partial structure</vt:lpstr>
      <vt:lpstr>Partial structure</vt:lpstr>
      <vt:lpstr>Partial structure</vt:lpstr>
      <vt:lpstr>Model search order</vt:lpstr>
      <vt:lpstr>Tree search with pruning</vt:lpstr>
      <vt:lpstr>Molrep</vt:lpstr>
      <vt:lpstr>Molrep</vt:lpstr>
      <vt:lpstr>Default protocol </vt:lpstr>
      <vt:lpstr>Fast Packing Function</vt:lpstr>
      <vt:lpstr>Molrep protocols for two copies of a model</vt:lpstr>
      <vt:lpstr>Using external refinement program</vt:lpstr>
      <vt:lpstr>SAPTF</vt:lpstr>
      <vt:lpstr>Search in the map with SAPTF</vt:lpstr>
      <vt:lpstr>Search in the map with SAPTF</vt:lpstr>
      <vt:lpstr>Example</vt:lpstr>
      <vt:lpstr>Usher complex structure solution</vt:lpstr>
      <vt:lpstr>Performance of fitting methods</vt:lpstr>
      <vt:lpstr>Fitting into EM maps</vt:lpstr>
      <vt:lpstr>Self Rotation Function (SRF)</vt:lpstr>
      <vt:lpstr>Locked Rotation Function</vt:lpstr>
      <vt:lpstr>Locked RF</vt:lpstr>
      <vt:lpstr>One-dimensional exhaustive search (exotic case)</vt:lpstr>
      <vt:lpstr>MR substructure solution (exotic case)</vt:lpstr>
      <vt:lpstr>Where MR goes?</vt:lpstr>
      <vt:lpstr>Model improvement</vt:lpstr>
      <vt:lpstr>Correcting for insertions</vt:lpstr>
      <vt:lpstr>Correcting for deletions</vt:lpstr>
      <vt:lpstr>Downweighting</vt:lpstr>
      <vt:lpstr>Model modification in MOLREP</vt:lpstr>
      <vt:lpstr>Multi-model strategy</vt:lpstr>
      <vt:lpstr>Modern Molecular Replacement</vt:lpstr>
      <vt:lpstr>MrBUMP</vt:lpstr>
      <vt:lpstr>MrBUMP features</vt:lpstr>
      <vt:lpstr>MrBUMP Pipeline</vt:lpstr>
      <vt:lpstr>MrBUMP Pipeline</vt:lpstr>
      <vt:lpstr>MrBUMP Pipeline</vt:lpstr>
      <vt:lpstr>MrBUMP Pipeline</vt:lpstr>
      <vt:lpstr>MrBUMP Pipeline</vt:lpstr>
      <vt:lpstr>MrBUMP Pipeline</vt:lpstr>
      <vt:lpstr>Scoring MR solutions</vt:lpstr>
      <vt:lpstr>MrBUMP Pipeline</vt:lpstr>
      <vt:lpstr>MrBUMP data directory</vt:lpstr>
      <vt:lpstr>MrBUMP Testing Results</vt:lpstr>
      <vt:lpstr>MrBUMP in CCP4i</vt:lpstr>
      <vt:lpstr>Balbes</vt:lpstr>
      <vt:lpstr>Balbes features</vt:lpstr>
      <vt:lpstr>BALBES Pipeline</vt:lpstr>
      <vt:lpstr>Database</vt:lpstr>
      <vt:lpstr>Model preparation </vt:lpstr>
      <vt:lpstr>Search order</vt:lpstr>
      <vt:lpstr>Multi-domain model (test case)</vt:lpstr>
      <vt:lpstr>Ensemble models</vt:lpstr>
      <vt:lpstr>Ensemble models from Balbes</vt:lpstr>
      <vt:lpstr>AMPLE</vt:lpstr>
      <vt:lpstr>Ab initio structure prediction</vt:lpstr>
      <vt:lpstr>Ab initio structure prediction</vt:lpstr>
      <vt:lpstr>AMPLE</vt:lpstr>
      <vt:lpstr>PowerPoint Presentation</vt:lpstr>
      <vt:lpstr>Assessing Solutions</vt:lpstr>
      <vt:lpstr>Variance and Truncation</vt:lpstr>
      <vt:lpstr>Synergies</vt:lpstr>
      <vt:lpstr>Ab initio tests</vt:lpstr>
      <vt:lpstr>PowerPoint Presentation</vt:lpstr>
      <vt:lpstr>General targets</vt:lpstr>
      <vt:lpstr>AMPLE usage</vt:lpstr>
      <vt:lpstr>PowerPoint Presentation</vt:lpstr>
      <vt:lpstr>Acknowledgements</vt:lpstr>
      <vt:lpstr>Acknowledgements</vt:lpstr>
    </vt:vector>
  </TitlesOfParts>
  <Company>YSBL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Replacement</dc:title>
  <dc:creator>Andrey A Lebedev</dc:creator>
  <cp:lastModifiedBy>Andrey Lebedev</cp:lastModifiedBy>
  <cp:revision>274</cp:revision>
  <dcterms:created xsi:type="dcterms:W3CDTF">2011-06-12T14:01:39Z</dcterms:created>
  <dcterms:modified xsi:type="dcterms:W3CDTF">2013-09-19T06:09:12Z</dcterms:modified>
</cp:coreProperties>
</file>